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9D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26"/>
    <p:restoredTop sz="77620"/>
  </p:normalViewPr>
  <p:slideViewPr>
    <p:cSldViewPr snapToGrid="0">
      <p:cViewPr varScale="1">
        <p:scale>
          <a:sx n="159" d="100"/>
          <a:sy n="159" d="100"/>
        </p:scale>
        <p:origin x="115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03470B-0546-BF42-B993-6CDB2A46768D}" type="datetimeFigureOut">
              <a:rPr lang="en-KR" smtClean="0"/>
              <a:t>8/2/24</a:t>
            </a:fld>
            <a:endParaRPr lang="en-K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6FEE64-7093-D147-95C6-14C3256B8E45}" type="slidenum">
              <a:rPr lang="en-KR" smtClean="0"/>
              <a:t>‹#›</a:t>
            </a:fld>
            <a:endParaRPr lang="en-KR"/>
          </a:p>
        </p:txBody>
      </p:sp>
    </p:spTree>
    <p:extLst>
      <p:ext uri="{BB962C8B-B14F-4D97-AF65-F5344CB8AC3E}">
        <p14:creationId xmlns:p14="http://schemas.microsoft.com/office/powerpoint/2010/main" val="1074439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2</a:t>
            </a:fld>
            <a:endParaRPr lang="en-KR"/>
          </a:p>
        </p:txBody>
      </p:sp>
    </p:spTree>
    <p:extLst>
      <p:ext uri="{BB962C8B-B14F-4D97-AF65-F5344CB8AC3E}">
        <p14:creationId xmlns:p14="http://schemas.microsoft.com/office/powerpoint/2010/main" val="1414645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3</a:t>
            </a:fld>
            <a:endParaRPr lang="en-KR"/>
          </a:p>
        </p:txBody>
      </p:sp>
    </p:spTree>
    <p:extLst>
      <p:ext uri="{BB962C8B-B14F-4D97-AF65-F5344CB8AC3E}">
        <p14:creationId xmlns:p14="http://schemas.microsoft.com/office/powerpoint/2010/main" val="1974965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4</a:t>
            </a:fld>
            <a:endParaRPr lang="en-KR"/>
          </a:p>
        </p:txBody>
      </p:sp>
    </p:spTree>
    <p:extLst>
      <p:ext uri="{BB962C8B-B14F-4D97-AF65-F5344CB8AC3E}">
        <p14:creationId xmlns:p14="http://schemas.microsoft.com/office/powerpoint/2010/main" val="603713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Model validation </a:t>
            </a:r>
            <a:r>
              <a:rPr lang="ko-KR" altLang="en-US" dirty="0"/>
              <a:t>방법에 대해 조사하고 실험해볼 목록을 만들어야 한다</a:t>
            </a:r>
            <a:r>
              <a:rPr lang="en-US" altLang="ko-KR" dirty="0"/>
              <a:t>.</a:t>
            </a:r>
            <a:r>
              <a:rPr lang="ko-KR" altLang="en-US" dirty="0"/>
              <a:t> </a:t>
            </a:r>
            <a:endParaRPr lang="en-US" altLang="ko-KR" dirty="0"/>
          </a:p>
          <a:p>
            <a:pPr marL="228600" indent="-228600">
              <a:buAutoNum type="arabicParenR"/>
            </a:pPr>
            <a:r>
              <a:rPr lang="en-US" altLang="ko-KR" dirty="0"/>
              <a:t>Behavioral</a:t>
            </a:r>
            <a:r>
              <a:rPr lang="ko-KR" altLang="en-US" dirty="0"/>
              <a:t> </a:t>
            </a:r>
            <a:r>
              <a:rPr lang="en-US" altLang="ko-KR" dirty="0"/>
              <a:t>adaptation</a:t>
            </a:r>
            <a:r>
              <a:rPr lang="ko-KR" altLang="en-US" dirty="0"/>
              <a:t> 이 </a:t>
            </a:r>
            <a:r>
              <a:rPr lang="en-US" altLang="ko-KR" dirty="0"/>
              <a:t>6-7</a:t>
            </a:r>
            <a:r>
              <a:rPr lang="ko-KR" altLang="en-US" dirty="0"/>
              <a:t>월에 있었냐</a:t>
            </a:r>
            <a:r>
              <a:rPr lang="en-US" altLang="ko-KR" dirty="0"/>
              <a:t>?</a:t>
            </a:r>
            <a:r>
              <a:rPr lang="ko-KR" altLang="en-US" dirty="0"/>
              <a:t> </a:t>
            </a:r>
            <a:r>
              <a:rPr lang="en-US" altLang="ko-KR" dirty="0"/>
              <a:t>7</a:t>
            </a:r>
            <a:r>
              <a:rPr lang="ko-KR" altLang="en-US" dirty="0"/>
              <a:t>월에 있었냐</a:t>
            </a:r>
            <a:r>
              <a:rPr lang="en-US" altLang="ko-KR" dirty="0"/>
              <a:t>?</a:t>
            </a:r>
          </a:p>
          <a:p>
            <a:pPr marL="228600" indent="-228600">
              <a:buAutoNum type="arabicParenR"/>
            </a:pPr>
            <a:r>
              <a:rPr lang="en-US" dirty="0"/>
              <a:t>MSM</a:t>
            </a:r>
            <a:r>
              <a:rPr lang="ko-KR" altLang="en-US" dirty="0"/>
              <a:t>인구가 </a:t>
            </a:r>
            <a:r>
              <a:rPr lang="en-US" altLang="ko-KR" dirty="0"/>
              <a:t>250</a:t>
            </a:r>
            <a:r>
              <a:rPr lang="ko-KR" altLang="en-US" dirty="0"/>
              <a:t> </a:t>
            </a:r>
            <a:r>
              <a:rPr lang="en-US" altLang="ko-KR" dirty="0"/>
              <a:t>000</a:t>
            </a:r>
            <a:r>
              <a:rPr lang="ko-KR" altLang="en-US" dirty="0"/>
              <a:t>이라 </a:t>
            </a:r>
            <a:r>
              <a:rPr lang="ko-KR" altLang="en-US" dirty="0" err="1"/>
              <a:t>나와있긴한데</a:t>
            </a:r>
            <a:r>
              <a:rPr lang="ko-KR" altLang="en-US" dirty="0"/>
              <a:t> </a:t>
            </a:r>
            <a:r>
              <a:rPr lang="en-US" altLang="ko-KR" dirty="0"/>
              <a:t>200 000 </a:t>
            </a:r>
            <a:r>
              <a:rPr lang="ko-KR" altLang="en-US" dirty="0" err="1"/>
              <a:t>으로</a:t>
            </a:r>
            <a:r>
              <a:rPr lang="ko-KR" altLang="en-US" dirty="0"/>
              <a:t> </a:t>
            </a:r>
            <a:r>
              <a:rPr lang="ko-KR" altLang="en-US" dirty="0" err="1"/>
              <a:t>했을때</a:t>
            </a:r>
            <a:r>
              <a:rPr lang="en-US" altLang="ko-KR" dirty="0"/>
              <a:t>,</a:t>
            </a:r>
            <a:r>
              <a:rPr lang="ko-KR" altLang="en-US" dirty="0"/>
              <a:t> </a:t>
            </a:r>
            <a:r>
              <a:rPr lang="en-US" altLang="ko-KR" dirty="0"/>
              <a:t>300</a:t>
            </a:r>
            <a:r>
              <a:rPr lang="ko-KR" altLang="en-US" dirty="0"/>
              <a:t> </a:t>
            </a:r>
            <a:r>
              <a:rPr lang="en-US" altLang="ko-KR" dirty="0"/>
              <a:t>000</a:t>
            </a:r>
            <a:r>
              <a:rPr lang="ko-KR" altLang="en-US" dirty="0" err="1"/>
              <a:t>으로</a:t>
            </a:r>
            <a:r>
              <a:rPr lang="ko-KR" altLang="en-US" dirty="0"/>
              <a:t> 했을 때 </a:t>
            </a:r>
            <a:r>
              <a:rPr lang="ko-KR" altLang="en-US" dirty="0" err="1"/>
              <a:t>확진자</a:t>
            </a:r>
            <a:r>
              <a:rPr lang="ko-KR" altLang="en-US" dirty="0"/>
              <a:t> 그래프가 어떻게 달라지는지</a:t>
            </a:r>
            <a:endParaRPr lang="en-US" altLang="ko-KR" dirty="0"/>
          </a:p>
          <a:p>
            <a:pPr marL="228600" indent="-228600">
              <a:buAutoNum type="arabicParenR"/>
            </a:pPr>
            <a:endParaRPr lang="en-US" altLang="ko-KR" dirty="0"/>
          </a:p>
          <a:p>
            <a:pPr marL="0" indent="0">
              <a:buNone/>
            </a:pPr>
            <a:r>
              <a:rPr lang="ko-KR" altLang="en-US" dirty="0"/>
              <a:t>저런 그래프가 나오게 하기 위해 변수 추출을 </a:t>
            </a:r>
            <a:r>
              <a:rPr lang="en-US" altLang="ko-KR" dirty="0"/>
              <a:t>10000</a:t>
            </a:r>
            <a:r>
              <a:rPr lang="ko-KR" altLang="en-US" dirty="0"/>
              <a:t>번 했다는 것은 </a:t>
            </a:r>
            <a:r>
              <a:rPr lang="en-US" altLang="ko-KR" dirty="0"/>
              <a:t>PSA</a:t>
            </a:r>
            <a:r>
              <a:rPr lang="ko-KR" altLang="en-US" dirty="0"/>
              <a:t>하듯이 시뮬레이션을 돌려서 얻은 결과</a:t>
            </a:r>
            <a:r>
              <a:rPr lang="en-US" altLang="ko-KR" dirty="0"/>
              <a:t>..</a:t>
            </a:r>
            <a:r>
              <a:rPr lang="ko-KR" altLang="en-US" dirty="0"/>
              <a:t> </a:t>
            </a:r>
            <a:r>
              <a:rPr lang="ko-KR" altLang="en-US" dirty="0" err="1"/>
              <a:t>인건가</a:t>
            </a:r>
            <a:r>
              <a:rPr lang="en-US" altLang="ko-KR" dirty="0"/>
              <a:t>?&gt;</a:t>
            </a:r>
          </a:p>
          <a:p>
            <a:pPr marL="0" indent="0">
              <a:buNone/>
            </a:pPr>
            <a:r>
              <a:rPr lang="en-US" altLang="ko-KR" dirty="0"/>
              <a:t>PSA</a:t>
            </a:r>
            <a:r>
              <a:rPr lang="ko-KR" altLang="en-US" dirty="0"/>
              <a:t>결과를 가지고 역으로 다시 변수의 가능도를 확인하고 변수 값을 추정하였다</a:t>
            </a:r>
            <a:r>
              <a:rPr lang="en-US" altLang="ko-KR" dirty="0"/>
              <a:t>??????</a:t>
            </a:r>
          </a:p>
          <a:p>
            <a:pPr marL="0" indent="0">
              <a:buNone/>
            </a:pPr>
            <a:endParaRPr lang="en-US" altLang="ko-KR" dirty="0"/>
          </a:p>
          <a:p>
            <a:pPr marL="228600" indent="-228600">
              <a:buAutoNum type="arabicParenR"/>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5</a:t>
            </a:fld>
            <a:endParaRPr lang="en-KR"/>
          </a:p>
        </p:txBody>
      </p:sp>
    </p:spTree>
    <p:extLst>
      <p:ext uri="{BB962C8B-B14F-4D97-AF65-F5344CB8AC3E}">
        <p14:creationId xmlns:p14="http://schemas.microsoft.com/office/powerpoint/2010/main" val="132872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ltLang="ko-KR" dirty="0"/>
          </a:p>
          <a:p>
            <a:pPr marL="228600" indent="-228600">
              <a:buAutoNum type="arabicParenR"/>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6</a:t>
            </a:fld>
            <a:endParaRPr lang="en-KR"/>
          </a:p>
        </p:txBody>
      </p:sp>
    </p:spTree>
    <p:extLst>
      <p:ext uri="{BB962C8B-B14F-4D97-AF65-F5344CB8AC3E}">
        <p14:creationId xmlns:p14="http://schemas.microsoft.com/office/powerpoint/2010/main" val="454682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ltLang="ko-KR" dirty="0"/>
          </a:p>
          <a:p>
            <a:pPr marL="228600" indent="-228600">
              <a:buAutoNum type="arabicParenR"/>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7</a:t>
            </a:fld>
            <a:endParaRPr lang="en-KR"/>
          </a:p>
        </p:txBody>
      </p:sp>
    </p:spTree>
    <p:extLst>
      <p:ext uri="{BB962C8B-B14F-4D97-AF65-F5344CB8AC3E}">
        <p14:creationId xmlns:p14="http://schemas.microsoft.com/office/powerpoint/2010/main" val="1757776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ltLang="ko-KR" dirty="0"/>
          </a:p>
          <a:p>
            <a:pPr marL="228600" indent="-228600">
              <a:buAutoNum type="arabicParenR"/>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8</a:t>
            </a:fld>
            <a:endParaRPr lang="en-KR"/>
          </a:p>
        </p:txBody>
      </p:sp>
    </p:spTree>
    <p:extLst>
      <p:ext uri="{BB962C8B-B14F-4D97-AF65-F5344CB8AC3E}">
        <p14:creationId xmlns:p14="http://schemas.microsoft.com/office/powerpoint/2010/main" val="3475300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ltLang="ko-KR" dirty="0"/>
          </a:p>
          <a:p>
            <a:pPr marL="228600" indent="-228600">
              <a:buAutoNum type="arabicParenR"/>
            </a:pPr>
            <a:endParaRPr lang="en-KR" dirty="0"/>
          </a:p>
        </p:txBody>
      </p:sp>
      <p:sp>
        <p:nvSpPr>
          <p:cNvPr id="4" name="Slide Number Placeholder 3"/>
          <p:cNvSpPr>
            <a:spLocks noGrp="1"/>
          </p:cNvSpPr>
          <p:nvPr>
            <p:ph type="sldNum" sz="quarter" idx="5"/>
          </p:nvPr>
        </p:nvSpPr>
        <p:spPr/>
        <p:txBody>
          <a:bodyPr/>
          <a:lstStyle/>
          <a:p>
            <a:fld id="{DD6FEE64-7093-D147-95C6-14C3256B8E45}" type="slidenum">
              <a:rPr lang="en-KR" smtClean="0"/>
              <a:t>9</a:t>
            </a:fld>
            <a:endParaRPr lang="en-KR"/>
          </a:p>
        </p:txBody>
      </p:sp>
    </p:spTree>
    <p:extLst>
      <p:ext uri="{BB962C8B-B14F-4D97-AF65-F5344CB8AC3E}">
        <p14:creationId xmlns:p14="http://schemas.microsoft.com/office/powerpoint/2010/main" val="4083779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ko-KR" altLang="en-US" dirty="0"/>
              <a:t>백신 접종 </a:t>
            </a:r>
            <a:r>
              <a:rPr lang="ko-KR" altLang="en-US" dirty="0" err="1"/>
              <a:t>안했다는</a:t>
            </a:r>
            <a:r>
              <a:rPr lang="ko-KR" altLang="en-US" dirty="0"/>
              <a:t> 가정하에 실험해보기</a:t>
            </a:r>
            <a:endParaRPr lang="en-US" altLang="ko-KR" dirty="0"/>
          </a:p>
          <a:p>
            <a:pPr marL="0" indent="0">
              <a:buNone/>
            </a:pPr>
            <a:r>
              <a:rPr lang="en-US" altLang="ko-KR" dirty="0"/>
              <a:t>A : </a:t>
            </a:r>
            <a:r>
              <a:rPr lang="ko-KR" altLang="en-US" dirty="0"/>
              <a:t>행동적응 없이</a:t>
            </a:r>
            <a:endParaRPr lang="en-US" altLang="ko-KR" dirty="0"/>
          </a:p>
          <a:p>
            <a:pPr marL="0" indent="0">
              <a:buNone/>
            </a:pPr>
            <a:r>
              <a:rPr lang="en-US" altLang="ko-KR" dirty="0"/>
              <a:t>B ; </a:t>
            </a:r>
            <a:r>
              <a:rPr lang="ko-KR" altLang="en-US" dirty="0"/>
              <a:t>행동 적응 </a:t>
            </a:r>
            <a:r>
              <a:rPr lang="en-US" altLang="ko-KR" dirty="0"/>
              <a:t>7</a:t>
            </a:r>
            <a:r>
              <a:rPr lang="ko-KR" altLang="en-US" dirty="0"/>
              <a:t>월에만</a:t>
            </a:r>
            <a:endParaRPr lang="en-US" altLang="ko-KR" dirty="0"/>
          </a:p>
          <a:p>
            <a:pPr marL="0" indent="0">
              <a:buNone/>
            </a:pPr>
            <a:r>
              <a:rPr lang="en-US" altLang="ko-KR" dirty="0"/>
              <a:t>C : 11/1 20</a:t>
            </a:r>
            <a:r>
              <a:rPr lang="ko-KR" altLang="en-US" dirty="0"/>
              <a:t>명 </a:t>
            </a:r>
            <a:r>
              <a:rPr lang="en-US" altLang="ko-KR" dirty="0" err="1"/>
              <a:t>iimport</a:t>
            </a:r>
            <a:endParaRPr lang="en-US" altLang="ko-KR" dirty="0"/>
          </a:p>
          <a:p>
            <a:pPr marL="0" indent="0">
              <a:buNone/>
            </a:pPr>
            <a:r>
              <a:rPr lang="en-US" altLang="ko-KR" dirty="0"/>
              <a:t>D</a:t>
            </a:r>
            <a:r>
              <a:rPr lang="ko-KR" altLang="en-US" dirty="0"/>
              <a:t> </a:t>
            </a:r>
            <a:r>
              <a:rPr lang="en-US" altLang="ko-KR" dirty="0"/>
              <a:t>:</a:t>
            </a:r>
            <a:r>
              <a:rPr lang="ko-KR" altLang="en-US" dirty="0"/>
              <a:t> </a:t>
            </a:r>
            <a:r>
              <a:rPr lang="en-US" altLang="ko-KR" dirty="0"/>
              <a:t>11/1~12/31 </a:t>
            </a:r>
            <a:r>
              <a:rPr lang="ko-KR" altLang="en-US" dirty="0"/>
              <a:t>매일 </a:t>
            </a:r>
            <a:r>
              <a:rPr lang="ko-KR" altLang="en-US" dirty="0" err="1"/>
              <a:t>한명</a:t>
            </a:r>
            <a:r>
              <a:rPr lang="ko-KR" altLang="en-US" dirty="0"/>
              <a:t> </a:t>
            </a:r>
            <a:r>
              <a:rPr lang="en-US" altLang="ko-KR" dirty="0"/>
              <a:t>import</a:t>
            </a:r>
          </a:p>
        </p:txBody>
      </p:sp>
      <p:sp>
        <p:nvSpPr>
          <p:cNvPr id="4" name="Slide Number Placeholder 3"/>
          <p:cNvSpPr>
            <a:spLocks noGrp="1"/>
          </p:cNvSpPr>
          <p:nvPr>
            <p:ph type="sldNum" sz="quarter" idx="5"/>
          </p:nvPr>
        </p:nvSpPr>
        <p:spPr/>
        <p:txBody>
          <a:bodyPr/>
          <a:lstStyle/>
          <a:p>
            <a:fld id="{DD6FEE64-7093-D147-95C6-14C3256B8E45}" type="slidenum">
              <a:rPr lang="en-KR" smtClean="0"/>
              <a:t>10</a:t>
            </a:fld>
            <a:endParaRPr lang="en-KR"/>
          </a:p>
        </p:txBody>
      </p:sp>
    </p:spTree>
    <p:extLst>
      <p:ext uri="{BB962C8B-B14F-4D97-AF65-F5344CB8AC3E}">
        <p14:creationId xmlns:p14="http://schemas.microsoft.com/office/powerpoint/2010/main" val="2246180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229C9-21A7-E316-228F-50EB62C5D0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R"/>
          </a:p>
        </p:txBody>
      </p:sp>
      <p:sp>
        <p:nvSpPr>
          <p:cNvPr id="3" name="Subtitle 2">
            <a:extLst>
              <a:ext uri="{FF2B5EF4-FFF2-40B4-BE49-F238E27FC236}">
                <a16:creationId xmlns:a16="http://schemas.microsoft.com/office/drawing/2014/main" id="{8AA81CCC-B0DE-2A16-6921-D958AB432A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R"/>
          </a:p>
        </p:txBody>
      </p:sp>
      <p:sp>
        <p:nvSpPr>
          <p:cNvPr id="4" name="Date Placeholder 3">
            <a:extLst>
              <a:ext uri="{FF2B5EF4-FFF2-40B4-BE49-F238E27FC236}">
                <a16:creationId xmlns:a16="http://schemas.microsoft.com/office/drawing/2014/main" id="{F68D4836-2CBD-23ED-69F5-AA8EF84D7B86}"/>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0921A455-7170-FCC2-5FA7-D947EB27D894}"/>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78BC714-7B52-2B79-6A1E-9618F6414703}"/>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777872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CB5CC-5BC3-7689-C8B6-C0F59239A9F0}"/>
              </a:ext>
            </a:extLst>
          </p:cNvPr>
          <p:cNvSpPr>
            <a:spLocks noGrp="1"/>
          </p:cNvSpPr>
          <p:nvPr>
            <p:ph type="title"/>
          </p:nvPr>
        </p:nvSpPr>
        <p:spPr/>
        <p:txBody>
          <a:bodyPr/>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8B1509D6-7F27-B8B1-9532-95341F01D5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3814F649-C93D-0D19-E6A8-9EAC9986BE59}"/>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E66F7951-1826-7C33-456E-8F4EC1AD2E74}"/>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F3B322E4-171F-7897-89F4-EBDE7F223185}"/>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2204085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1A2294-F151-EBF7-4DC4-DA276696657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2ED9A3D8-179A-C1D5-C35A-18D75CACD0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0358235A-F104-5F79-052A-6FFA18A8A281}"/>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F5879AB9-B65C-6B54-7631-9979D6CA5BA7}"/>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3A6904CB-CB28-9486-C653-221A41DA2A76}"/>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3736860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6A756-B7CC-4134-F628-F7F0C1A2C5A3}"/>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42A07B3D-1120-D87F-20A6-D7600B7044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3BC43C89-493F-414E-44EA-E364FF8E8F2F}"/>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E8E5AAA0-72DB-AA98-1A91-1E67C54DA457}"/>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E3C8F64-DE8A-95B0-6448-7131CEFFF083}"/>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3767114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F51EA-A708-85DD-526D-F2488A947F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R"/>
          </a:p>
        </p:txBody>
      </p:sp>
      <p:sp>
        <p:nvSpPr>
          <p:cNvPr id="3" name="Text Placeholder 2">
            <a:extLst>
              <a:ext uri="{FF2B5EF4-FFF2-40B4-BE49-F238E27FC236}">
                <a16:creationId xmlns:a16="http://schemas.microsoft.com/office/drawing/2014/main" id="{CD77BF77-9DF5-7EF4-A706-EEBFF26FE94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53DDC8-EFA7-D15A-C75D-06AF00793065}"/>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62D5432F-BB9F-5653-5AC7-8637C59CCDC4}"/>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112BD3B-F4E1-D0BC-16A2-13C2EDB05C3A}"/>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3652748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8344B-4908-86BC-D76D-7AAC83AF7B80}"/>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2F8CB357-7BA5-31E1-9017-40BB9ECBC3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Content Placeholder 3">
            <a:extLst>
              <a:ext uri="{FF2B5EF4-FFF2-40B4-BE49-F238E27FC236}">
                <a16:creationId xmlns:a16="http://schemas.microsoft.com/office/drawing/2014/main" id="{0CA91D63-5AC4-82DF-E1D8-FBD65EC9E0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Date Placeholder 4">
            <a:extLst>
              <a:ext uri="{FF2B5EF4-FFF2-40B4-BE49-F238E27FC236}">
                <a16:creationId xmlns:a16="http://schemas.microsoft.com/office/drawing/2014/main" id="{58870C10-20C0-073D-331F-B12272D1F799}"/>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6" name="Footer Placeholder 5">
            <a:extLst>
              <a:ext uri="{FF2B5EF4-FFF2-40B4-BE49-F238E27FC236}">
                <a16:creationId xmlns:a16="http://schemas.microsoft.com/office/drawing/2014/main" id="{31E38E08-6797-CDF0-7A47-0FD0518F4E52}"/>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B8ABEA9D-C771-1ECB-7728-72D361EB5A6B}"/>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2939965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CFF90-905D-7AD7-F517-C2458EDE2712}"/>
              </a:ext>
            </a:extLst>
          </p:cNvPr>
          <p:cNvSpPr>
            <a:spLocks noGrp="1"/>
          </p:cNvSpPr>
          <p:nvPr>
            <p:ph type="title"/>
          </p:nvPr>
        </p:nvSpPr>
        <p:spPr>
          <a:xfrm>
            <a:off x="839788" y="365125"/>
            <a:ext cx="10515600" cy="1325563"/>
          </a:xfrm>
        </p:spPr>
        <p:txBody>
          <a:bodyPr/>
          <a:lstStyle/>
          <a:p>
            <a:r>
              <a:rPr lang="en-US"/>
              <a:t>Click to edit Master title style</a:t>
            </a:r>
            <a:endParaRPr lang="en-KR"/>
          </a:p>
        </p:txBody>
      </p:sp>
      <p:sp>
        <p:nvSpPr>
          <p:cNvPr id="3" name="Text Placeholder 2">
            <a:extLst>
              <a:ext uri="{FF2B5EF4-FFF2-40B4-BE49-F238E27FC236}">
                <a16:creationId xmlns:a16="http://schemas.microsoft.com/office/drawing/2014/main" id="{07A1E34E-AD35-5490-4A19-6081B4DD59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3EFC59-3235-90AF-B088-3D226B484B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Text Placeholder 4">
            <a:extLst>
              <a:ext uri="{FF2B5EF4-FFF2-40B4-BE49-F238E27FC236}">
                <a16:creationId xmlns:a16="http://schemas.microsoft.com/office/drawing/2014/main" id="{06B91FB5-09DB-DCFD-22F6-6FA429FE3B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8DB113-511E-E3A3-4E76-DDE402E486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7" name="Date Placeholder 6">
            <a:extLst>
              <a:ext uri="{FF2B5EF4-FFF2-40B4-BE49-F238E27FC236}">
                <a16:creationId xmlns:a16="http://schemas.microsoft.com/office/drawing/2014/main" id="{A66E9862-A69A-3FC9-EE25-E2430139EA7F}"/>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8" name="Footer Placeholder 7">
            <a:extLst>
              <a:ext uri="{FF2B5EF4-FFF2-40B4-BE49-F238E27FC236}">
                <a16:creationId xmlns:a16="http://schemas.microsoft.com/office/drawing/2014/main" id="{D4E2EB96-AD3C-BBA5-B3E1-46A8FA6F74B0}"/>
              </a:ext>
            </a:extLst>
          </p:cNvPr>
          <p:cNvSpPr>
            <a:spLocks noGrp="1"/>
          </p:cNvSpPr>
          <p:nvPr>
            <p:ph type="ftr" sz="quarter" idx="11"/>
          </p:nvPr>
        </p:nvSpPr>
        <p:spPr/>
        <p:txBody>
          <a:bodyPr/>
          <a:lstStyle/>
          <a:p>
            <a:endParaRPr lang="en-KR"/>
          </a:p>
        </p:txBody>
      </p:sp>
      <p:sp>
        <p:nvSpPr>
          <p:cNvPr id="9" name="Slide Number Placeholder 8">
            <a:extLst>
              <a:ext uri="{FF2B5EF4-FFF2-40B4-BE49-F238E27FC236}">
                <a16:creationId xmlns:a16="http://schemas.microsoft.com/office/drawing/2014/main" id="{D79C97ED-66A7-BEB2-7D2C-3A9727CF42EC}"/>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3371305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2E768-0268-969A-4365-9993DF26F664}"/>
              </a:ext>
            </a:extLst>
          </p:cNvPr>
          <p:cNvSpPr>
            <a:spLocks noGrp="1"/>
          </p:cNvSpPr>
          <p:nvPr>
            <p:ph type="title"/>
          </p:nvPr>
        </p:nvSpPr>
        <p:spPr/>
        <p:txBody>
          <a:bodyPr/>
          <a:lstStyle/>
          <a:p>
            <a:r>
              <a:rPr lang="en-US"/>
              <a:t>Click to edit Master title style</a:t>
            </a:r>
            <a:endParaRPr lang="en-KR"/>
          </a:p>
        </p:txBody>
      </p:sp>
      <p:sp>
        <p:nvSpPr>
          <p:cNvPr id="3" name="Date Placeholder 2">
            <a:extLst>
              <a:ext uri="{FF2B5EF4-FFF2-40B4-BE49-F238E27FC236}">
                <a16:creationId xmlns:a16="http://schemas.microsoft.com/office/drawing/2014/main" id="{DB44BA1E-C062-24D8-EC8F-7C35C2004969}"/>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4" name="Footer Placeholder 3">
            <a:extLst>
              <a:ext uri="{FF2B5EF4-FFF2-40B4-BE49-F238E27FC236}">
                <a16:creationId xmlns:a16="http://schemas.microsoft.com/office/drawing/2014/main" id="{9F63964A-46D7-21A3-269F-6ADE434F1170}"/>
              </a:ext>
            </a:extLst>
          </p:cNvPr>
          <p:cNvSpPr>
            <a:spLocks noGrp="1"/>
          </p:cNvSpPr>
          <p:nvPr>
            <p:ph type="ftr" sz="quarter" idx="11"/>
          </p:nvPr>
        </p:nvSpPr>
        <p:spPr/>
        <p:txBody>
          <a:bodyPr/>
          <a:lstStyle/>
          <a:p>
            <a:endParaRPr lang="en-KR"/>
          </a:p>
        </p:txBody>
      </p:sp>
      <p:sp>
        <p:nvSpPr>
          <p:cNvPr id="5" name="Slide Number Placeholder 4">
            <a:extLst>
              <a:ext uri="{FF2B5EF4-FFF2-40B4-BE49-F238E27FC236}">
                <a16:creationId xmlns:a16="http://schemas.microsoft.com/office/drawing/2014/main" id="{FF3616D6-E540-DFB7-97C6-F83179294CE4}"/>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1138379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E98496-F316-DA49-686B-EDE9F1FAE1B1}"/>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3" name="Footer Placeholder 2">
            <a:extLst>
              <a:ext uri="{FF2B5EF4-FFF2-40B4-BE49-F238E27FC236}">
                <a16:creationId xmlns:a16="http://schemas.microsoft.com/office/drawing/2014/main" id="{16D47A07-4662-9E6F-D8F3-B2AA0B8E1AE2}"/>
              </a:ext>
            </a:extLst>
          </p:cNvPr>
          <p:cNvSpPr>
            <a:spLocks noGrp="1"/>
          </p:cNvSpPr>
          <p:nvPr>
            <p:ph type="ftr" sz="quarter" idx="11"/>
          </p:nvPr>
        </p:nvSpPr>
        <p:spPr/>
        <p:txBody>
          <a:bodyPr/>
          <a:lstStyle/>
          <a:p>
            <a:endParaRPr lang="en-KR"/>
          </a:p>
        </p:txBody>
      </p:sp>
      <p:sp>
        <p:nvSpPr>
          <p:cNvPr id="4" name="Slide Number Placeholder 3">
            <a:extLst>
              <a:ext uri="{FF2B5EF4-FFF2-40B4-BE49-F238E27FC236}">
                <a16:creationId xmlns:a16="http://schemas.microsoft.com/office/drawing/2014/main" id="{121D767C-9126-B8AF-88E4-A30F7517D94B}"/>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2278804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4B557-2F23-98BE-8E46-7E73C47150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Content Placeholder 2">
            <a:extLst>
              <a:ext uri="{FF2B5EF4-FFF2-40B4-BE49-F238E27FC236}">
                <a16:creationId xmlns:a16="http://schemas.microsoft.com/office/drawing/2014/main" id="{B0DC3E0D-1DBF-CBAB-7544-DDA279CC50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Text Placeholder 3">
            <a:extLst>
              <a:ext uri="{FF2B5EF4-FFF2-40B4-BE49-F238E27FC236}">
                <a16:creationId xmlns:a16="http://schemas.microsoft.com/office/drawing/2014/main" id="{0868FF02-032B-D87E-D39E-0A2F8D73DE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3B382E-A6E9-7846-8782-705CE6B8FC03}"/>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6" name="Footer Placeholder 5">
            <a:extLst>
              <a:ext uri="{FF2B5EF4-FFF2-40B4-BE49-F238E27FC236}">
                <a16:creationId xmlns:a16="http://schemas.microsoft.com/office/drawing/2014/main" id="{6D47DFC1-7E91-8EF6-7FFD-6EB20A488415}"/>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BD385A24-305D-7A92-95AC-9E35CF43F464}"/>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1700161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26AA3-33DD-8B97-6A28-490CE508E2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Picture Placeholder 2">
            <a:extLst>
              <a:ext uri="{FF2B5EF4-FFF2-40B4-BE49-F238E27FC236}">
                <a16:creationId xmlns:a16="http://schemas.microsoft.com/office/drawing/2014/main" id="{79FC9A1C-A047-9B13-DC65-600FCCC5E0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R"/>
          </a:p>
        </p:txBody>
      </p:sp>
      <p:sp>
        <p:nvSpPr>
          <p:cNvPr id="4" name="Text Placeholder 3">
            <a:extLst>
              <a:ext uri="{FF2B5EF4-FFF2-40B4-BE49-F238E27FC236}">
                <a16:creationId xmlns:a16="http://schemas.microsoft.com/office/drawing/2014/main" id="{68BFA85A-79D7-9429-BCED-2C6CAEF011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5988AB-7BD9-2B7D-EB4A-A81DC81EF112}"/>
              </a:ext>
            </a:extLst>
          </p:cNvPr>
          <p:cNvSpPr>
            <a:spLocks noGrp="1"/>
          </p:cNvSpPr>
          <p:nvPr>
            <p:ph type="dt" sz="half" idx="10"/>
          </p:nvPr>
        </p:nvSpPr>
        <p:spPr/>
        <p:txBody>
          <a:bodyPr/>
          <a:lstStyle/>
          <a:p>
            <a:fld id="{A758F461-7EC9-DE4F-8FB6-66421DF56D05}" type="datetimeFigureOut">
              <a:rPr lang="en-KR" smtClean="0"/>
              <a:t>8/2/24</a:t>
            </a:fld>
            <a:endParaRPr lang="en-KR"/>
          </a:p>
        </p:txBody>
      </p:sp>
      <p:sp>
        <p:nvSpPr>
          <p:cNvPr id="6" name="Footer Placeholder 5">
            <a:extLst>
              <a:ext uri="{FF2B5EF4-FFF2-40B4-BE49-F238E27FC236}">
                <a16:creationId xmlns:a16="http://schemas.microsoft.com/office/drawing/2014/main" id="{7EF0EEF5-9B63-2DD1-D8C7-AF92142F1D45}"/>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E4D3D11C-61D9-3166-3303-E3300930C3E0}"/>
              </a:ext>
            </a:extLst>
          </p:cNvPr>
          <p:cNvSpPr>
            <a:spLocks noGrp="1"/>
          </p:cNvSpPr>
          <p:nvPr>
            <p:ph type="sldNum" sz="quarter" idx="12"/>
          </p:nvPr>
        </p:nvSpPr>
        <p:spPr/>
        <p:txBody>
          <a:bodyPr/>
          <a:lstStyle/>
          <a:p>
            <a:fld id="{77175C59-2241-CB46-9824-8FF90CEEA975}" type="slidenum">
              <a:rPr lang="en-KR" smtClean="0"/>
              <a:t>‹#›</a:t>
            </a:fld>
            <a:endParaRPr lang="en-KR"/>
          </a:p>
        </p:txBody>
      </p:sp>
    </p:spTree>
    <p:extLst>
      <p:ext uri="{BB962C8B-B14F-4D97-AF65-F5344CB8AC3E}">
        <p14:creationId xmlns:p14="http://schemas.microsoft.com/office/powerpoint/2010/main" val="1549208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074685-9AF3-6979-6BA3-3BEC73A5F4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R"/>
          </a:p>
        </p:txBody>
      </p:sp>
      <p:sp>
        <p:nvSpPr>
          <p:cNvPr id="3" name="Text Placeholder 2">
            <a:extLst>
              <a:ext uri="{FF2B5EF4-FFF2-40B4-BE49-F238E27FC236}">
                <a16:creationId xmlns:a16="http://schemas.microsoft.com/office/drawing/2014/main" id="{1B9FC828-D8B8-F4B1-3675-FEFF278670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F5C0C827-1C70-F12D-F25E-069CD15546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758F461-7EC9-DE4F-8FB6-66421DF56D05}" type="datetimeFigureOut">
              <a:rPr lang="en-KR" smtClean="0"/>
              <a:t>8/2/24</a:t>
            </a:fld>
            <a:endParaRPr lang="en-KR"/>
          </a:p>
        </p:txBody>
      </p:sp>
      <p:sp>
        <p:nvSpPr>
          <p:cNvPr id="5" name="Footer Placeholder 4">
            <a:extLst>
              <a:ext uri="{FF2B5EF4-FFF2-40B4-BE49-F238E27FC236}">
                <a16:creationId xmlns:a16="http://schemas.microsoft.com/office/drawing/2014/main" id="{4109227F-ABDA-84EE-8968-CAFE5668FB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KR"/>
          </a:p>
        </p:txBody>
      </p:sp>
      <p:sp>
        <p:nvSpPr>
          <p:cNvPr id="6" name="Slide Number Placeholder 5">
            <a:extLst>
              <a:ext uri="{FF2B5EF4-FFF2-40B4-BE49-F238E27FC236}">
                <a16:creationId xmlns:a16="http://schemas.microsoft.com/office/drawing/2014/main" id="{D749B43B-78CA-4D18-B6AF-2650DD1E07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175C59-2241-CB46-9824-8FF90CEEA975}" type="slidenum">
              <a:rPr lang="en-KR" smtClean="0"/>
              <a:t>‹#›</a:t>
            </a:fld>
            <a:endParaRPr lang="en-KR"/>
          </a:p>
        </p:txBody>
      </p:sp>
    </p:spTree>
    <p:extLst>
      <p:ext uri="{BB962C8B-B14F-4D97-AF65-F5344CB8AC3E}">
        <p14:creationId xmlns:p14="http://schemas.microsoft.com/office/powerpoint/2010/main" val="652866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BC585-7DD3-3DC5-51BA-270BEAFFD0AF}"/>
              </a:ext>
            </a:extLst>
          </p:cNvPr>
          <p:cNvSpPr>
            <a:spLocks noGrp="1"/>
          </p:cNvSpPr>
          <p:nvPr>
            <p:ph type="ctrTitle"/>
          </p:nvPr>
        </p:nvSpPr>
        <p:spPr/>
        <p:txBody>
          <a:bodyPr/>
          <a:lstStyle/>
          <a:p>
            <a:r>
              <a:rPr lang="en-KR" dirty="0"/>
              <a:t>MPXV </a:t>
            </a:r>
            <a:r>
              <a:rPr lang="ko-KR" altLang="en-US" dirty="0"/>
              <a:t>논문 요약</a:t>
            </a:r>
            <a:r>
              <a:rPr lang="en-US" altLang="ko-KR" dirty="0"/>
              <a:t>(1)</a:t>
            </a:r>
            <a:endParaRPr lang="en-KR" dirty="0"/>
          </a:p>
        </p:txBody>
      </p:sp>
      <p:sp>
        <p:nvSpPr>
          <p:cNvPr id="3" name="Subtitle 2">
            <a:extLst>
              <a:ext uri="{FF2B5EF4-FFF2-40B4-BE49-F238E27FC236}">
                <a16:creationId xmlns:a16="http://schemas.microsoft.com/office/drawing/2014/main" id="{4278C039-59D8-56E4-DEEC-13DAE490AFD1}"/>
              </a:ext>
            </a:extLst>
          </p:cNvPr>
          <p:cNvSpPr>
            <a:spLocks noGrp="1"/>
          </p:cNvSpPr>
          <p:nvPr>
            <p:ph type="subTitle" idx="1"/>
          </p:nvPr>
        </p:nvSpPr>
        <p:spPr/>
        <p:txBody>
          <a:bodyPr/>
          <a:lstStyle/>
          <a:p>
            <a:r>
              <a:rPr lang="en-US" dirty="0"/>
              <a:t>2024.07.17</a:t>
            </a:r>
          </a:p>
          <a:p>
            <a:r>
              <a:rPr lang="en-US" dirty="0"/>
              <a:t>Sol Kim</a:t>
            </a:r>
          </a:p>
        </p:txBody>
      </p:sp>
    </p:spTree>
    <p:extLst>
      <p:ext uri="{BB962C8B-B14F-4D97-AF65-F5344CB8AC3E}">
        <p14:creationId xmlns:p14="http://schemas.microsoft.com/office/powerpoint/2010/main" val="1737064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Prediction and Optimization</a:t>
            </a:r>
          </a:p>
        </p:txBody>
      </p:sp>
      <p:sp>
        <p:nvSpPr>
          <p:cNvPr id="2" name="TextBox 1">
            <a:extLst>
              <a:ext uri="{FF2B5EF4-FFF2-40B4-BE49-F238E27FC236}">
                <a16:creationId xmlns:a16="http://schemas.microsoft.com/office/drawing/2014/main" id="{245CC750-AEF8-EA02-8536-CAA3DB6F2005}"/>
              </a:ext>
            </a:extLst>
          </p:cNvPr>
          <p:cNvSpPr txBox="1"/>
          <p:nvPr/>
        </p:nvSpPr>
        <p:spPr>
          <a:xfrm>
            <a:off x="458574" y="2569126"/>
            <a:ext cx="3762440" cy="646331"/>
          </a:xfrm>
          <a:prstGeom prst="rect">
            <a:avLst/>
          </a:prstGeom>
          <a:noFill/>
        </p:spPr>
        <p:txBody>
          <a:bodyPr wrap="none" rtlCol="0">
            <a:spAutoFit/>
          </a:bodyPr>
          <a:lstStyle/>
          <a:p>
            <a:pPr algn="l" fontAlgn="base"/>
            <a:r>
              <a:rPr lang="en-US" dirty="0">
                <a:solidFill>
                  <a:srgbClr val="2A2A2A"/>
                </a:solidFill>
                <a:highlight>
                  <a:srgbClr val="FFFFFF"/>
                </a:highlight>
                <a:latin typeface="+mj-lt"/>
              </a:rPr>
              <a:t>Hypothetical Scenarios for the Course </a:t>
            </a:r>
          </a:p>
          <a:p>
            <a:pPr algn="l" fontAlgn="base"/>
            <a:r>
              <a:rPr lang="en-US" dirty="0">
                <a:solidFill>
                  <a:srgbClr val="2A2A2A"/>
                </a:solidFill>
                <a:highlight>
                  <a:srgbClr val="FFFFFF"/>
                </a:highlight>
                <a:latin typeface="+mj-lt"/>
              </a:rPr>
              <a:t>of the Outbreak Without Vaccination</a:t>
            </a:r>
          </a:p>
        </p:txBody>
      </p:sp>
      <p:grpSp>
        <p:nvGrpSpPr>
          <p:cNvPr id="38" name="Group 37">
            <a:extLst>
              <a:ext uri="{FF2B5EF4-FFF2-40B4-BE49-F238E27FC236}">
                <a16:creationId xmlns:a16="http://schemas.microsoft.com/office/drawing/2014/main" id="{E30662EF-692E-FC35-89F6-43DAB4D412FA}"/>
              </a:ext>
            </a:extLst>
          </p:cNvPr>
          <p:cNvGrpSpPr/>
          <p:nvPr/>
        </p:nvGrpSpPr>
        <p:grpSpPr>
          <a:xfrm>
            <a:off x="156179" y="4417575"/>
            <a:ext cx="9634853" cy="2257872"/>
            <a:chOff x="73801" y="4252819"/>
            <a:chExt cx="9634853" cy="2257872"/>
          </a:xfrm>
        </p:grpSpPr>
        <p:sp>
          <p:nvSpPr>
            <p:cNvPr id="4" name="Rectangle 3">
              <a:extLst>
                <a:ext uri="{FF2B5EF4-FFF2-40B4-BE49-F238E27FC236}">
                  <a16:creationId xmlns:a16="http://schemas.microsoft.com/office/drawing/2014/main" id="{878B9BE1-D0B6-6D90-5785-1B5BD3677766}"/>
                </a:ext>
              </a:extLst>
            </p:cNvPr>
            <p:cNvSpPr/>
            <p:nvPr/>
          </p:nvSpPr>
          <p:spPr>
            <a:xfrm>
              <a:off x="4795669" y="4306852"/>
              <a:ext cx="4329278" cy="1759203"/>
            </a:xfrm>
            <a:prstGeom prst="rect">
              <a:avLst/>
            </a:prstGeom>
            <a:solidFill>
              <a:srgbClr val="199DD4">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With / W</a:t>
              </a:r>
              <a:r>
                <a:rPr lang="en-KR" b="1" dirty="0"/>
                <a:t>ithout 2022 vaccine</a:t>
              </a:r>
            </a:p>
          </p:txBody>
        </p:sp>
        <p:sp>
          <p:nvSpPr>
            <p:cNvPr id="10" name="Rectangle 9">
              <a:extLst>
                <a:ext uri="{FF2B5EF4-FFF2-40B4-BE49-F238E27FC236}">
                  <a16:creationId xmlns:a16="http://schemas.microsoft.com/office/drawing/2014/main" id="{4AF81012-1A33-5FCE-8CF5-E38D793F11A3}"/>
                </a:ext>
              </a:extLst>
            </p:cNvPr>
            <p:cNvSpPr/>
            <p:nvPr/>
          </p:nvSpPr>
          <p:spPr>
            <a:xfrm>
              <a:off x="584146" y="4300434"/>
              <a:ext cx="4203985" cy="1759203"/>
            </a:xfrm>
            <a:prstGeom prst="rect">
              <a:avLst/>
            </a:prstGeom>
            <a:solidFill>
              <a:srgbClr val="FFFF00">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dirty="0"/>
            </a:p>
          </p:txBody>
        </p:sp>
        <p:cxnSp>
          <p:nvCxnSpPr>
            <p:cNvPr id="11" name="Straight Arrow Connector 10">
              <a:extLst>
                <a:ext uri="{FF2B5EF4-FFF2-40B4-BE49-F238E27FC236}">
                  <a16:creationId xmlns:a16="http://schemas.microsoft.com/office/drawing/2014/main" id="{7E0EBF7F-30EE-9D12-67E6-6E69D8A7F347}"/>
                </a:ext>
              </a:extLst>
            </p:cNvPr>
            <p:cNvCxnSpPr>
              <a:cxnSpLocks/>
            </p:cNvCxnSpPr>
            <p:nvPr/>
          </p:nvCxnSpPr>
          <p:spPr>
            <a:xfrm>
              <a:off x="584200" y="6077415"/>
              <a:ext cx="905045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EC60B95D-9EFE-9A4C-3281-F2DFEF0589CC}"/>
                </a:ext>
              </a:extLst>
            </p:cNvPr>
            <p:cNvCxnSpPr>
              <a:cxnSpLocks/>
              <a:stCxn id="18" idx="4"/>
            </p:cNvCxnSpPr>
            <p:nvPr/>
          </p:nvCxnSpPr>
          <p:spPr>
            <a:xfrm flipH="1">
              <a:off x="2419815" y="4882967"/>
              <a:ext cx="6676" cy="1194448"/>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16DD38B8-3195-6C73-CEDB-E78DF5DE5779}"/>
                </a:ext>
              </a:extLst>
            </p:cNvPr>
            <p:cNvSpPr/>
            <p:nvPr/>
          </p:nvSpPr>
          <p:spPr>
            <a:xfrm>
              <a:off x="2378550" y="6032526"/>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cxnSp>
          <p:nvCxnSpPr>
            <p:cNvPr id="14" name="Straight Connector 13">
              <a:extLst>
                <a:ext uri="{FF2B5EF4-FFF2-40B4-BE49-F238E27FC236}">
                  <a16:creationId xmlns:a16="http://schemas.microsoft.com/office/drawing/2014/main" id="{9174BABE-3F82-8936-1D16-7BA2514A83E9}"/>
                </a:ext>
              </a:extLst>
            </p:cNvPr>
            <p:cNvCxnSpPr>
              <a:cxnSpLocks/>
            </p:cNvCxnSpPr>
            <p:nvPr/>
          </p:nvCxnSpPr>
          <p:spPr>
            <a:xfrm>
              <a:off x="4788133" y="4293025"/>
              <a:ext cx="0" cy="1802168"/>
            </a:xfrm>
            <a:prstGeom prst="line">
              <a:avLst/>
            </a:prstGeom>
            <a:ln>
              <a:solidFill>
                <a:schemeClr val="accent5"/>
              </a:solidFill>
              <a:prstDash val="sysDash"/>
            </a:ln>
          </p:spPr>
          <p:style>
            <a:lnRef idx="2">
              <a:schemeClr val="accent1"/>
            </a:lnRef>
            <a:fillRef idx="0">
              <a:schemeClr val="accent1"/>
            </a:fillRef>
            <a:effectRef idx="1">
              <a:schemeClr val="accent1"/>
            </a:effectRef>
            <a:fontRef idx="minor">
              <a:schemeClr val="tx1"/>
            </a:fontRef>
          </p:style>
        </p:cxnSp>
        <p:sp>
          <p:nvSpPr>
            <p:cNvPr id="15" name="Oval 14">
              <a:extLst>
                <a:ext uri="{FF2B5EF4-FFF2-40B4-BE49-F238E27FC236}">
                  <a16:creationId xmlns:a16="http://schemas.microsoft.com/office/drawing/2014/main" id="{A77954DC-9CAD-8A2A-8472-0A7A33895186}"/>
                </a:ext>
              </a:extLst>
            </p:cNvPr>
            <p:cNvSpPr/>
            <p:nvPr/>
          </p:nvSpPr>
          <p:spPr>
            <a:xfrm>
              <a:off x="4743243" y="6032524"/>
              <a:ext cx="89779" cy="89779"/>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TextBox 15">
              <a:extLst>
                <a:ext uri="{FF2B5EF4-FFF2-40B4-BE49-F238E27FC236}">
                  <a16:creationId xmlns:a16="http://schemas.microsoft.com/office/drawing/2014/main" id="{BDCE3B2A-EA5F-D41A-5ABC-5E963FF38E8D}"/>
                </a:ext>
              </a:extLst>
            </p:cNvPr>
            <p:cNvSpPr txBox="1"/>
            <p:nvPr/>
          </p:nvSpPr>
          <p:spPr>
            <a:xfrm>
              <a:off x="2044769" y="6084070"/>
              <a:ext cx="473206" cy="415498"/>
            </a:xfrm>
            <a:prstGeom prst="rect">
              <a:avLst/>
            </a:prstGeom>
            <a:noFill/>
          </p:spPr>
          <p:txBody>
            <a:bodyPr wrap="none" rtlCol="0">
              <a:spAutoFit/>
            </a:bodyPr>
            <a:lstStyle/>
            <a:p>
              <a:r>
                <a:rPr lang="en-KR" sz="1050" dirty="0"/>
                <a:t>2022</a:t>
              </a:r>
            </a:p>
            <a:p>
              <a:pPr algn="ctr"/>
              <a:r>
                <a:rPr lang="en-KR" sz="1050" dirty="0"/>
                <a:t>06</a:t>
              </a:r>
            </a:p>
          </p:txBody>
        </p:sp>
        <p:sp>
          <p:nvSpPr>
            <p:cNvPr id="17" name="TextBox 16">
              <a:extLst>
                <a:ext uri="{FF2B5EF4-FFF2-40B4-BE49-F238E27FC236}">
                  <a16:creationId xmlns:a16="http://schemas.microsoft.com/office/drawing/2014/main" id="{03AA59FD-65F3-3415-3882-2BC5E6130DAC}"/>
                </a:ext>
              </a:extLst>
            </p:cNvPr>
            <p:cNvSpPr txBox="1"/>
            <p:nvPr/>
          </p:nvSpPr>
          <p:spPr>
            <a:xfrm>
              <a:off x="4525463" y="6095193"/>
              <a:ext cx="511679" cy="415498"/>
            </a:xfrm>
            <a:prstGeom prst="rect">
              <a:avLst/>
            </a:prstGeom>
            <a:noFill/>
          </p:spPr>
          <p:txBody>
            <a:bodyPr wrap="none" rtlCol="0">
              <a:spAutoFit/>
            </a:bodyPr>
            <a:lstStyle/>
            <a:p>
              <a:pPr algn="ctr"/>
              <a:r>
                <a:rPr lang="en-KR" sz="1050" dirty="0"/>
                <a:t>2022</a:t>
              </a:r>
            </a:p>
            <a:p>
              <a:pPr algn="ctr"/>
              <a:r>
                <a:rPr lang="en-KR" sz="1050" dirty="0"/>
                <a:t>07.25</a:t>
              </a:r>
            </a:p>
          </p:txBody>
        </p:sp>
        <p:sp>
          <p:nvSpPr>
            <p:cNvPr id="18" name="Oval 17">
              <a:extLst>
                <a:ext uri="{FF2B5EF4-FFF2-40B4-BE49-F238E27FC236}">
                  <a16:creationId xmlns:a16="http://schemas.microsoft.com/office/drawing/2014/main" id="{7EFE2435-2DEE-437C-480B-7185380201AE}"/>
                </a:ext>
              </a:extLst>
            </p:cNvPr>
            <p:cNvSpPr/>
            <p:nvPr/>
          </p:nvSpPr>
          <p:spPr>
            <a:xfrm>
              <a:off x="2381601" y="4793188"/>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9" name="TextBox 18">
              <a:extLst>
                <a:ext uri="{FF2B5EF4-FFF2-40B4-BE49-F238E27FC236}">
                  <a16:creationId xmlns:a16="http://schemas.microsoft.com/office/drawing/2014/main" id="{ABF78CD5-CF76-81E4-0A7F-C2D84187F1DC}"/>
                </a:ext>
              </a:extLst>
            </p:cNvPr>
            <p:cNvSpPr txBox="1"/>
            <p:nvPr/>
          </p:nvSpPr>
          <p:spPr>
            <a:xfrm>
              <a:off x="876349" y="4761140"/>
              <a:ext cx="1523444" cy="577081"/>
            </a:xfrm>
            <a:prstGeom prst="rect">
              <a:avLst/>
            </a:prstGeom>
            <a:noFill/>
          </p:spPr>
          <p:txBody>
            <a:bodyPr wrap="square">
              <a:spAutoFit/>
            </a:bodyPr>
            <a:lstStyle/>
            <a:p>
              <a:pPr algn="r"/>
              <a:r>
                <a:rPr lang="en-KR" sz="1050" dirty="0">
                  <a:solidFill>
                    <a:srgbClr val="FF0000"/>
                  </a:solidFill>
                </a:rPr>
                <a:t>the number of mpox cases increased sharply in June 2022</a:t>
              </a:r>
            </a:p>
          </p:txBody>
        </p:sp>
        <p:cxnSp>
          <p:nvCxnSpPr>
            <p:cNvPr id="20" name="Straight Arrow Connector 19">
              <a:extLst>
                <a:ext uri="{FF2B5EF4-FFF2-40B4-BE49-F238E27FC236}">
                  <a16:creationId xmlns:a16="http://schemas.microsoft.com/office/drawing/2014/main" id="{A3C2BD9B-0788-670B-34A7-57B0B3A11805}"/>
                </a:ext>
              </a:extLst>
            </p:cNvPr>
            <p:cNvCxnSpPr>
              <a:cxnSpLocks/>
            </p:cNvCxnSpPr>
            <p:nvPr/>
          </p:nvCxnSpPr>
          <p:spPr>
            <a:xfrm flipV="1">
              <a:off x="2419815" y="4620894"/>
              <a:ext cx="289558" cy="21926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E76F3F9B-B803-7DC4-2A5E-8549102D80E3}"/>
                </a:ext>
              </a:extLst>
            </p:cNvPr>
            <p:cNvCxnSpPr>
              <a:cxnSpLocks/>
            </p:cNvCxnSpPr>
            <p:nvPr/>
          </p:nvCxnSpPr>
          <p:spPr>
            <a:xfrm>
              <a:off x="4330172" y="4293025"/>
              <a:ext cx="0" cy="1784388"/>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22" name="Oval 21">
              <a:extLst>
                <a:ext uri="{FF2B5EF4-FFF2-40B4-BE49-F238E27FC236}">
                  <a16:creationId xmlns:a16="http://schemas.microsoft.com/office/drawing/2014/main" id="{58EA7797-5FFA-0280-01AF-E6EF4470F553}"/>
                </a:ext>
              </a:extLst>
            </p:cNvPr>
            <p:cNvSpPr/>
            <p:nvPr/>
          </p:nvSpPr>
          <p:spPr>
            <a:xfrm>
              <a:off x="4280440" y="6032524"/>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3" name="Oval 22">
              <a:extLst>
                <a:ext uri="{FF2B5EF4-FFF2-40B4-BE49-F238E27FC236}">
                  <a16:creationId xmlns:a16="http://schemas.microsoft.com/office/drawing/2014/main" id="{DF6496F0-4CEC-ACB4-9A10-E6B41DDBAC72}"/>
                </a:ext>
              </a:extLst>
            </p:cNvPr>
            <p:cNvSpPr/>
            <p:nvPr/>
          </p:nvSpPr>
          <p:spPr>
            <a:xfrm>
              <a:off x="4288738" y="4252819"/>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cxnSp>
          <p:nvCxnSpPr>
            <p:cNvPr id="24" name="Straight Arrow Connector 23">
              <a:extLst>
                <a:ext uri="{FF2B5EF4-FFF2-40B4-BE49-F238E27FC236}">
                  <a16:creationId xmlns:a16="http://schemas.microsoft.com/office/drawing/2014/main" id="{055C9814-4FBE-8EA1-FE1E-70C79D300346}"/>
                </a:ext>
              </a:extLst>
            </p:cNvPr>
            <p:cNvCxnSpPr>
              <a:cxnSpLocks/>
            </p:cNvCxnSpPr>
            <p:nvPr/>
          </p:nvCxnSpPr>
          <p:spPr>
            <a:xfrm>
              <a:off x="4320157" y="4293025"/>
              <a:ext cx="268526" cy="23904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FF226525-4088-0148-5115-A27DA5CB5A18}"/>
                </a:ext>
              </a:extLst>
            </p:cNvPr>
            <p:cNvSpPr txBox="1"/>
            <p:nvPr/>
          </p:nvSpPr>
          <p:spPr>
            <a:xfrm>
              <a:off x="2970293" y="4258193"/>
              <a:ext cx="1333181" cy="577081"/>
            </a:xfrm>
            <a:prstGeom prst="rect">
              <a:avLst/>
            </a:prstGeom>
            <a:noFill/>
          </p:spPr>
          <p:txBody>
            <a:bodyPr wrap="square">
              <a:spAutoFit/>
            </a:bodyPr>
            <a:lstStyle/>
            <a:p>
              <a:pPr algn="r"/>
              <a:r>
                <a:rPr lang="en-KR" sz="1050" dirty="0">
                  <a:solidFill>
                    <a:srgbClr val="FF0000"/>
                  </a:solidFill>
                </a:rPr>
                <a:t>started declining in the second week of July 2022</a:t>
              </a:r>
            </a:p>
          </p:txBody>
        </p:sp>
        <p:sp>
          <p:nvSpPr>
            <p:cNvPr id="26" name="TextBox 25">
              <a:extLst>
                <a:ext uri="{FF2B5EF4-FFF2-40B4-BE49-F238E27FC236}">
                  <a16:creationId xmlns:a16="http://schemas.microsoft.com/office/drawing/2014/main" id="{054D4EA7-BBAB-2A7D-67BD-93E50B508DBC}"/>
                </a:ext>
              </a:extLst>
            </p:cNvPr>
            <p:cNvSpPr txBox="1"/>
            <p:nvPr/>
          </p:nvSpPr>
          <p:spPr>
            <a:xfrm>
              <a:off x="4740929" y="4258364"/>
              <a:ext cx="1540127" cy="415498"/>
            </a:xfrm>
            <a:prstGeom prst="rect">
              <a:avLst/>
            </a:prstGeom>
            <a:noFill/>
          </p:spPr>
          <p:txBody>
            <a:bodyPr wrap="square">
              <a:spAutoFit/>
            </a:bodyPr>
            <a:lstStyle/>
            <a:p>
              <a:r>
                <a:rPr lang="en-US" sz="1050" b="0" i="0" u="none" strike="noStrike" dirty="0">
                  <a:solidFill>
                    <a:schemeClr val="accent5"/>
                  </a:solidFill>
                  <a:effectLst/>
                  <a:latin typeface="+mj-lt"/>
                </a:rPr>
                <a:t>the mpox vaccination program started</a:t>
              </a:r>
              <a:endParaRPr lang="en-KR" sz="1050" dirty="0">
                <a:solidFill>
                  <a:schemeClr val="accent5"/>
                </a:solidFill>
                <a:latin typeface="+mj-lt"/>
              </a:endParaRPr>
            </a:p>
          </p:txBody>
        </p:sp>
        <p:sp>
          <p:nvSpPr>
            <p:cNvPr id="27" name="Oval 26">
              <a:extLst>
                <a:ext uri="{FF2B5EF4-FFF2-40B4-BE49-F238E27FC236}">
                  <a16:creationId xmlns:a16="http://schemas.microsoft.com/office/drawing/2014/main" id="{B2056981-9FDB-3357-8A2F-F5120E4F0744}"/>
                </a:ext>
              </a:extLst>
            </p:cNvPr>
            <p:cNvSpPr/>
            <p:nvPr/>
          </p:nvSpPr>
          <p:spPr>
            <a:xfrm>
              <a:off x="4966802" y="6038088"/>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8" name="TextBox 27">
              <a:extLst>
                <a:ext uri="{FF2B5EF4-FFF2-40B4-BE49-F238E27FC236}">
                  <a16:creationId xmlns:a16="http://schemas.microsoft.com/office/drawing/2014/main" id="{5CBF7331-1CB8-5289-0A5F-6AA81B51095C}"/>
                </a:ext>
              </a:extLst>
            </p:cNvPr>
            <p:cNvSpPr txBox="1"/>
            <p:nvPr/>
          </p:nvSpPr>
          <p:spPr>
            <a:xfrm>
              <a:off x="4877935" y="5655264"/>
              <a:ext cx="949299" cy="415498"/>
            </a:xfrm>
            <a:prstGeom prst="rect">
              <a:avLst/>
            </a:prstGeom>
            <a:noFill/>
          </p:spPr>
          <p:txBody>
            <a:bodyPr wrap="none" rtlCol="0">
              <a:spAutoFit/>
            </a:bodyPr>
            <a:lstStyle/>
            <a:p>
              <a:r>
                <a:rPr lang="en-US" altLang="ko-KR" sz="1050" dirty="0"/>
                <a:t>Aug</a:t>
              </a:r>
              <a:r>
                <a:rPr lang="ko-KR" altLang="en-US" sz="1050" dirty="0"/>
                <a:t> </a:t>
              </a:r>
              <a:r>
                <a:rPr lang="en-US" altLang="ko-KR" sz="1050" dirty="0"/>
                <a:t>2022</a:t>
              </a:r>
              <a:r>
                <a:rPr lang="ko-KR" altLang="en-US" sz="1050" dirty="0"/>
                <a:t> </a:t>
              </a:r>
              <a:endParaRPr lang="en-US" altLang="ko-KR" sz="1050" dirty="0"/>
            </a:p>
            <a:p>
              <a:r>
                <a:rPr lang="en-US" altLang="ko-KR" sz="1050" dirty="0"/>
                <a:t>online</a:t>
              </a:r>
              <a:r>
                <a:rPr lang="ko-KR" altLang="en-US" sz="1050" dirty="0"/>
                <a:t> </a:t>
              </a:r>
              <a:r>
                <a:rPr lang="en-US" altLang="ko-KR" sz="1050" dirty="0"/>
                <a:t>survey</a:t>
              </a:r>
              <a:endParaRPr lang="en-KR" sz="1050" dirty="0"/>
            </a:p>
          </p:txBody>
        </p:sp>
        <p:sp>
          <p:nvSpPr>
            <p:cNvPr id="29" name="Oval 28">
              <a:extLst>
                <a:ext uri="{FF2B5EF4-FFF2-40B4-BE49-F238E27FC236}">
                  <a16:creationId xmlns:a16="http://schemas.microsoft.com/office/drawing/2014/main" id="{1AA1575F-84D1-8D65-E977-40A2189610B1}"/>
                </a:ext>
              </a:extLst>
            </p:cNvPr>
            <p:cNvSpPr/>
            <p:nvPr/>
          </p:nvSpPr>
          <p:spPr>
            <a:xfrm>
              <a:off x="9070488" y="6036976"/>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0" name="TextBox 29">
              <a:extLst>
                <a:ext uri="{FF2B5EF4-FFF2-40B4-BE49-F238E27FC236}">
                  <a16:creationId xmlns:a16="http://schemas.microsoft.com/office/drawing/2014/main" id="{4B85FF4A-BE94-633B-0D65-DBC3DEC9EC17}"/>
                </a:ext>
              </a:extLst>
            </p:cNvPr>
            <p:cNvSpPr txBox="1"/>
            <p:nvPr/>
          </p:nvSpPr>
          <p:spPr>
            <a:xfrm>
              <a:off x="8611879" y="6133408"/>
              <a:ext cx="1096775" cy="253916"/>
            </a:xfrm>
            <a:prstGeom prst="rect">
              <a:avLst/>
            </a:prstGeom>
            <a:noFill/>
          </p:spPr>
          <p:txBody>
            <a:bodyPr wrap="none" rtlCol="0">
              <a:spAutoFit/>
            </a:bodyPr>
            <a:lstStyle/>
            <a:p>
              <a:r>
                <a:rPr lang="en-US" sz="1050" dirty="0"/>
                <a:t>The end of 2022</a:t>
              </a:r>
              <a:endParaRPr lang="en-KR" sz="1050" dirty="0"/>
            </a:p>
          </p:txBody>
        </p:sp>
        <p:sp>
          <p:nvSpPr>
            <p:cNvPr id="31" name="TextBox 30">
              <a:extLst>
                <a:ext uri="{FF2B5EF4-FFF2-40B4-BE49-F238E27FC236}">
                  <a16:creationId xmlns:a16="http://schemas.microsoft.com/office/drawing/2014/main" id="{1B2B7591-7CB8-F3A0-23D3-BF554FC56595}"/>
                </a:ext>
              </a:extLst>
            </p:cNvPr>
            <p:cNvSpPr txBox="1"/>
            <p:nvPr/>
          </p:nvSpPr>
          <p:spPr>
            <a:xfrm>
              <a:off x="73801" y="5649518"/>
              <a:ext cx="2279124" cy="415498"/>
            </a:xfrm>
            <a:prstGeom prst="rect">
              <a:avLst/>
            </a:prstGeom>
            <a:noFill/>
          </p:spPr>
          <p:txBody>
            <a:bodyPr wrap="square">
              <a:spAutoFit/>
            </a:bodyPr>
            <a:lstStyle/>
            <a:p>
              <a:r>
                <a:rPr lang="en-KR" sz="1050" dirty="0">
                  <a:solidFill>
                    <a:srgbClr val="FF0000"/>
                  </a:solidFill>
                </a:rPr>
                <a:t>The earliest date of symptom onset among confirmed mpox cases.</a:t>
              </a:r>
            </a:p>
          </p:txBody>
        </p:sp>
        <p:sp>
          <p:nvSpPr>
            <p:cNvPr id="32" name="Oval 31">
              <a:extLst>
                <a:ext uri="{FF2B5EF4-FFF2-40B4-BE49-F238E27FC236}">
                  <a16:creationId xmlns:a16="http://schemas.microsoft.com/office/drawing/2014/main" id="{FF9314A5-FBF3-593E-959D-6103DAAADCA2}"/>
                </a:ext>
              </a:extLst>
            </p:cNvPr>
            <p:cNvSpPr/>
            <p:nvPr/>
          </p:nvSpPr>
          <p:spPr>
            <a:xfrm>
              <a:off x="880488" y="6037965"/>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solidFill>
                  <a:srgbClr val="FF0000"/>
                </a:solidFill>
              </a:endParaRPr>
            </a:p>
          </p:txBody>
        </p:sp>
        <p:sp>
          <p:nvSpPr>
            <p:cNvPr id="33" name="TextBox 32">
              <a:extLst>
                <a:ext uri="{FF2B5EF4-FFF2-40B4-BE49-F238E27FC236}">
                  <a16:creationId xmlns:a16="http://schemas.microsoft.com/office/drawing/2014/main" id="{EC8D3D40-B1A8-882A-2FEA-E4ADD3E87304}"/>
                </a:ext>
              </a:extLst>
            </p:cNvPr>
            <p:cNvSpPr txBox="1"/>
            <p:nvPr/>
          </p:nvSpPr>
          <p:spPr>
            <a:xfrm>
              <a:off x="654857" y="6052617"/>
              <a:ext cx="511680" cy="415498"/>
            </a:xfrm>
            <a:prstGeom prst="rect">
              <a:avLst/>
            </a:prstGeom>
            <a:noFill/>
          </p:spPr>
          <p:txBody>
            <a:bodyPr wrap="none" rtlCol="0">
              <a:spAutoFit/>
            </a:bodyPr>
            <a:lstStyle/>
            <a:p>
              <a:pPr algn="ctr"/>
              <a:r>
                <a:rPr lang="en-KR" sz="1050" dirty="0"/>
                <a:t>2022</a:t>
              </a:r>
            </a:p>
            <a:p>
              <a:pPr algn="ctr"/>
              <a:r>
                <a:rPr lang="en-KR" sz="1050" dirty="0"/>
                <a:t>04.27</a:t>
              </a:r>
            </a:p>
          </p:txBody>
        </p:sp>
        <p:cxnSp>
          <p:nvCxnSpPr>
            <p:cNvPr id="34" name="Straight Connector 33">
              <a:extLst>
                <a:ext uri="{FF2B5EF4-FFF2-40B4-BE49-F238E27FC236}">
                  <a16:creationId xmlns:a16="http://schemas.microsoft.com/office/drawing/2014/main" id="{AB420DF5-5CCC-C7D3-C251-87B820D63389}"/>
                </a:ext>
              </a:extLst>
            </p:cNvPr>
            <p:cNvCxnSpPr>
              <a:cxnSpLocks/>
            </p:cNvCxnSpPr>
            <p:nvPr/>
          </p:nvCxnSpPr>
          <p:spPr>
            <a:xfrm>
              <a:off x="2535219" y="4306852"/>
              <a:ext cx="0" cy="1788341"/>
            </a:xfrm>
            <a:prstGeom prst="line">
              <a:avLst/>
            </a:prstGeom>
            <a:ln>
              <a:solidFill>
                <a:schemeClr val="accent5"/>
              </a:solidFill>
              <a:prstDash val="sysDash"/>
            </a:ln>
          </p:spPr>
          <p:style>
            <a:lnRef idx="2">
              <a:schemeClr val="accent1"/>
            </a:lnRef>
            <a:fillRef idx="0">
              <a:schemeClr val="accent1"/>
            </a:fillRef>
            <a:effectRef idx="1">
              <a:schemeClr val="accent1"/>
            </a:effectRef>
            <a:fontRef idx="minor">
              <a:schemeClr val="tx1"/>
            </a:fontRef>
          </p:style>
        </p:cxnSp>
        <p:sp>
          <p:nvSpPr>
            <p:cNvPr id="35" name="Oval 34">
              <a:extLst>
                <a:ext uri="{FF2B5EF4-FFF2-40B4-BE49-F238E27FC236}">
                  <a16:creationId xmlns:a16="http://schemas.microsoft.com/office/drawing/2014/main" id="{48E62A5C-53BB-55DB-A921-B29C79163318}"/>
                </a:ext>
              </a:extLst>
            </p:cNvPr>
            <p:cNvSpPr/>
            <p:nvPr/>
          </p:nvSpPr>
          <p:spPr>
            <a:xfrm>
              <a:off x="2490329" y="6032524"/>
              <a:ext cx="89779" cy="89779"/>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36" name="TextBox 35">
              <a:extLst>
                <a:ext uri="{FF2B5EF4-FFF2-40B4-BE49-F238E27FC236}">
                  <a16:creationId xmlns:a16="http://schemas.microsoft.com/office/drawing/2014/main" id="{78BDF86E-3816-B463-3176-5AF54861F9F4}"/>
                </a:ext>
              </a:extLst>
            </p:cNvPr>
            <p:cNvSpPr txBox="1"/>
            <p:nvPr/>
          </p:nvSpPr>
          <p:spPr>
            <a:xfrm>
              <a:off x="2505168" y="4843741"/>
              <a:ext cx="1282172" cy="900246"/>
            </a:xfrm>
            <a:prstGeom prst="rect">
              <a:avLst/>
            </a:prstGeom>
            <a:noFill/>
          </p:spPr>
          <p:txBody>
            <a:bodyPr wrap="square">
              <a:spAutoFit/>
            </a:bodyPr>
            <a:lstStyle/>
            <a:p>
              <a:r>
                <a:rPr lang="en-US" sz="1050" dirty="0">
                  <a:solidFill>
                    <a:schemeClr val="accent5"/>
                  </a:solidFill>
                  <a:latin typeface="+mj-lt"/>
                </a:rPr>
                <a:t>close contacts of individuals diagnosed with mpox were offered vaccination</a:t>
              </a:r>
              <a:endParaRPr lang="en-KR" sz="1050" dirty="0">
                <a:solidFill>
                  <a:schemeClr val="accent5"/>
                </a:solidFill>
                <a:latin typeface="+mj-lt"/>
              </a:endParaRPr>
            </a:p>
          </p:txBody>
        </p:sp>
        <p:sp>
          <p:nvSpPr>
            <p:cNvPr id="37" name="TextBox 36">
              <a:extLst>
                <a:ext uri="{FF2B5EF4-FFF2-40B4-BE49-F238E27FC236}">
                  <a16:creationId xmlns:a16="http://schemas.microsoft.com/office/drawing/2014/main" id="{A2785CC4-CE27-A159-054D-2F8CE37BB5FA}"/>
                </a:ext>
              </a:extLst>
            </p:cNvPr>
            <p:cNvSpPr txBox="1"/>
            <p:nvPr/>
          </p:nvSpPr>
          <p:spPr>
            <a:xfrm>
              <a:off x="2416637" y="6085347"/>
              <a:ext cx="511680" cy="415498"/>
            </a:xfrm>
            <a:prstGeom prst="rect">
              <a:avLst/>
            </a:prstGeom>
            <a:noFill/>
          </p:spPr>
          <p:txBody>
            <a:bodyPr wrap="none" rtlCol="0">
              <a:spAutoFit/>
            </a:bodyPr>
            <a:lstStyle/>
            <a:p>
              <a:r>
                <a:rPr lang="en-KR" sz="1050" dirty="0"/>
                <a:t>2022</a:t>
              </a:r>
            </a:p>
            <a:p>
              <a:pPr algn="ctr"/>
              <a:r>
                <a:rPr lang="en-KR" sz="1050" dirty="0"/>
                <a:t>06</a:t>
              </a:r>
              <a:r>
                <a:rPr lang="en-US" altLang="ko-KR" sz="1050" dirty="0"/>
                <a:t>.08</a:t>
              </a:r>
              <a:endParaRPr lang="en-KR" sz="1050" dirty="0"/>
            </a:p>
          </p:txBody>
        </p:sp>
      </p:grpSp>
      <p:pic>
        <p:nvPicPr>
          <p:cNvPr id="39" name="Picture 38">
            <a:extLst>
              <a:ext uri="{FF2B5EF4-FFF2-40B4-BE49-F238E27FC236}">
                <a16:creationId xmlns:a16="http://schemas.microsoft.com/office/drawing/2014/main" id="{74165DAB-3BDA-D941-25AE-ABA10A89345C}"/>
              </a:ext>
            </a:extLst>
          </p:cNvPr>
          <p:cNvPicPr>
            <a:picLocks noChangeAspect="1"/>
          </p:cNvPicPr>
          <p:nvPr/>
        </p:nvPicPr>
        <p:blipFill>
          <a:blip r:embed="rId4"/>
          <a:stretch>
            <a:fillRect/>
          </a:stretch>
        </p:blipFill>
        <p:spPr>
          <a:xfrm>
            <a:off x="5892278" y="1823015"/>
            <a:ext cx="5509054" cy="38219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11793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B450-55A2-1D95-DFE7-15395B5640AA}"/>
              </a:ext>
            </a:extLst>
          </p:cNvPr>
          <p:cNvSpPr>
            <a:spLocks noGrp="1"/>
          </p:cNvSpPr>
          <p:nvPr>
            <p:ph type="title"/>
          </p:nvPr>
        </p:nvSpPr>
        <p:spPr>
          <a:xfrm>
            <a:off x="294503" y="193832"/>
            <a:ext cx="2432221" cy="484094"/>
          </a:xfrm>
        </p:spPr>
        <p:txBody>
          <a:bodyPr>
            <a:normAutofit fontScale="90000"/>
          </a:bodyPr>
          <a:lstStyle/>
          <a:p>
            <a:r>
              <a:rPr lang="en-KR" dirty="0"/>
              <a:t>PLAN</a:t>
            </a:r>
          </a:p>
        </p:txBody>
      </p:sp>
      <p:pic>
        <p:nvPicPr>
          <p:cNvPr id="4" name="Picture 3">
            <a:extLst>
              <a:ext uri="{FF2B5EF4-FFF2-40B4-BE49-F238E27FC236}">
                <a16:creationId xmlns:a16="http://schemas.microsoft.com/office/drawing/2014/main" id="{B20BC7E8-A272-7BE2-E47A-348D32A3D2F6}"/>
              </a:ext>
            </a:extLst>
          </p:cNvPr>
          <p:cNvPicPr>
            <a:picLocks noChangeAspect="1"/>
          </p:cNvPicPr>
          <p:nvPr/>
        </p:nvPicPr>
        <p:blipFill>
          <a:blip r:embed="rId2"/>
          <a:stretch>
            <a:fillRect/>
          </a:stretch>
        </p:blipFill>
        <p:spPr>
          <a:xfrm>
            <a:off x="397476" y="880314"/>
            <a:ext cx="5061517" cy="2793762"/>
          </a:xfrm>
          <a:prstGeom prst="rect">
            <a:avLst/>
          </a:prstGeom>
        </p:spPr>
      </p:pic>
      <p:pic>
        <p:nvPicPr>
          <p:cNvPr id="5" name="Picture 4">
            <a:extLst>
              <a:ext uri="{FF2B5EF4-FFF2-40B4-BE49-F238E27FC236}">
                <a16:creationId xmlns:a16="http://schemas.microsoft.com/office/drawing/2014/main" id="{620FA6C7-8B38-891F-CC2B-5F31B966FA08}"/>
              </a:ext>
            </a:extLst>
          </p:cNvPr>
          <p:cNvPicPr>
            <a:picLocks noChangeAspect="1"/>
          </p:cNvPicPr>
          <p:nvPr/>
        </p:nvPicPr>
        <p:blipFill>
          <a:blip r:embed="rId3"/>
          <a:stretch>
            <a:fillRect/>
          </a:stretch>
        </p:blipFill>
        <p:spPr>
          <a:xfrm>
            <a:off x="5767912" y="880314"/>
            <a:ext cx="5061517" cy="2857084"/>
          </a:xfrm>
          <a:prstGeom prst="rect">
            <a:avLst/>
          </a:prstGeom>
        </p:spPr>
      </p:pic>
      <p:pic>
        <p:nvPicPr>
          <p:cNvPr id="6" name="Picture 5">
            <a:extLst>
              <a:ext uri="{FF2B5EF4-FFF2-40B4-BE49-F238E27FC236}">
                <a16:creationId xmlns:a16="http://schemas.microsoft.com/office/drawing/2014/main" id="{1CA6D767-799A-477C-646B-DAF02ED68E0B}"/>
              </a:ext>
            </a:extLst>
          </p:cNvPr>
          <p:cNvPicPr>
            <a:picLocks noChangeAspect="1"/>
          </p:cNvPicPr>
          <p:nvPr/>
        </p:nvPicPr>
        <p:blipFill>
          <a:blip r:embed="rId4"/>
          <a:stretch>
            <a:fillRect/>
          </a:stretch>
        </p:blipFill>
        <p:spPr>
          <a:xfrm>
            <a:off x="613085" y="4044450"/>
            <a:ext cx="5154827" cy="2813550"/>
          </a:xfrm>
          <a:prstGeom prst="rect">
            <a:avLst/>
          </a:prstGeom>
        </p:spPr>
      </p:pic>
    </p:spTree>
    <p:extLst>
      <p:ext uri="{BB962C8B-B14F-4D97-AF65-F5344CB8AC3E}">
        <p14:creationId xmlns:p14="http://schemas.microsoft.com/office/powerpoint/2010/main" val="6684238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B450-55A2-1D95-DFE7-15395B5640AA}"/>
              </a:ext>
            </a:extLst>
          </p:cNvPr>
          <p:cNvSpPr>
            <a:spLocks noGrp="1"/>
          </p:cNvSpPr>
          <p:nvPr>
            <p:ph type="title"/>
          </p:nvPr>
        </p:nvSpPr>
        <p:spPr>
          <a:xfrm>
            <a:off x="294503" y="193832"/>
            <a:ext cx="2432221" cy="484094"/>
          </a:xfrm>
        </p:spPr>
        <p:txBody>
          <a:bodyPr>
            <a:normAutofit fontScale="90000"/>
          </a:bodyPr>
          <a:lstStyle/>
          <a:p>
            <a:r>
              <a:rPr lang="en-KR" dirty="0"/>
              <a:t>PLAN</a:t>
            </a:r>
          </a:p>
        </p:txBody>
      </p:sp>
      <p:pic>
        <p:nvPicPr>
          <p:cNvPr id="3" name="Picture 2">
            <a:extLst>
              <a:ext uri="{FF2B5EF4-FFF2-40B4-BE49-F238E27FC236}">
                <a16:creationId xmlns:a16="http://schemas.microsoft.com/office/drawing/2014/main" id="{1F5882CF-57C4-6F07-CEA0-5F2F65A87DFE}"/>
              </a:ext>
            </a:extLst>
          </p:cNvPr>
          <p:cNvPicPr>
            <a:picLocks noChangeAspect="1"/>
          </p:cNvPicPr>
          <p:nvPr/>
        </p:nvPicPr>
        <p:blipFill>
          <a:blip r:embed="rId2"/>
          <a:stretch>
            <a:fillRect/>
          </a:stretch>
        </p:blipFill>
        <p:spPr>
          <a:xfrm>
            <a:off x="1443680" y="1359425"/>
            <a:ext cx="9446491" cy="4139149"/>
          </a:xfrm>
          <a:prstGeom prst="rect">
            <a:avLst/>
          </a:prstGeom>
        </p:spPr>
      </p:pic>
    </p:spTree>
    <p:extLst>
      <p:ext uri="{BB962C8B-B14F-4D97-AF65-F5344CB8AC3E}">
        <p14:creationId xmlns:p14="http://schemas.microsoft.com/office/powerpoint/2010/main" val="3512003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B450-55A2-1D95-DFE7-15395B5640AA}"/>
              </a:ext>
            </a:extLst>
          </p:cNvPr>
          <p:cNvSpPr>
            <a:spLocks noGrp="1"/>
          </p:cNvSpPr>
          <p:nvPr>
            <p:ph type="title"/>
          </p:nvPr>
        </p:nvSpPr>
        <p:spPr>
          <a:xfrm>
            <a:off x="294503" y="193832"/>
            <a:ext cx="2432221" cy="484094"/>
          </a:xfrm>
        </p:spPr>
        <p:txBody>
          <a:bodyPr>
            <a:normAutofit fontScale="90000"/>
          </a:bodyPr>
          <a:lstStyle/>
          <a:p>
            <a:r>
              <a:rPr lang="en-KR" dirty="0"/>
              <a:t>PLAN</a:t>
            </a:r>
          </a:p>
        </p:txBody>
      </p:sp>
      <p:pic>
        <p:nvPicPr>
          <p:cNvPr id="4" name="Picture 3">
            <a:extLst>
              <a:ext uri="{FF2B5EF4-FFF2-40B4-BE49-F238E27FC236}">
                <a16:creationId xmlns:a16="http://schemas.microsoft.com/office/drawing/2014/main" id="{B42B3047-EB0D-4FAC-0F1B-C7AB79639842}"/>
              </a:ext>
            </a:extLst>
          </p:cNvPr>
          <p:cNvPicPr>
            <a:picLocks noChangeAspect="1"/>
          </p:cNvPicPr>
          <p:nvPr/>
        </p:nvPicPr>
        <p:blipFill>
          <a:blip r:embed="rId2"/>
          <a:stretch>
            <a:fillRect/>
          </a:stretch>
        </p:blipFill>
        <p:spPr>
          <a:xfrm>
            <a:off x="726988" y="1317864"/>
            <a:ext cx="10494709" cy="4222272"/>
          </a:xfrm>
          <a:prstGeom prst="rect">
            <a:avLst/>
          </a:prstGeom>
        </p:spPr>
      </p:pic>
    </p:spTree>
    <p:extLst>
      <p:ext uri="{BB962C8B-B14F-4D97-AF65-F5344CB8AC3E}">
        <p14:creationId xmlns:p14="http://schemas.microsoft.com/office/powerpoint/2010/main" val="210349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B450-55A2-1D95-DFE7-15395B5640AA}"/>
              </a:ext>
            </a:extLst>
          </p:cNvPr>
          <p:cNvSpPr>
            <a:spLocks noGrp="1"/>
          </p:cNvSpPr>
          <p:nvPr>
            <p:ph type="title"/>
          </p:nvPr>
        </p:nvSpPr>
        <p:spPr>
          <a:xfrm>
            <a:off x="294503" y="193832"/>
            <a:ext cx="2432221" cy="484094"/>
          </a:xfrm>
        </p:spPr>
        <p:txBody>
          <a:bodyPr>
            <a:normAutofit fontScale="90000"/>
          </a:bodyPr>
          <a:lstStyle/>
          <a:p>
            <a:r>
              <a:rPr lang="en-KR" dirty="0"/>
              <a:t>PLAN</a:t>
            </a:r>
          </a:p>
        </p:txBody>
      </p:sp>
      <p:pic>
        <p:nvPicPr>
          <p:cNvPr id="3" name="Picture 2">
            <a:extLst>
              <a:ext uri="{FF2B5EF4-FFF2-40B4-BE49-F238E27FC236}">
                <a16:creationId xmlns:a16="http://schemas.microsoft.com/office/drawing/2014/main" id="{BAD3F5B1-25FE-6D3D-8939-D124A3DBCF52}"/>
              </a:ext>
            </a:extLst>
          </p:cNvPr>
          <p:cNvPicPr>
            <a:picLocks noChangeAspect="1"/>
          </p:cNvPicPr>
          <p:nvPr/>
        </p:nvPicPr>
        <p:blipFill>
          <a:blip r:embed="rId2"/>
          <a:stretch>
            <a:fillRect/>
          </a:stretch>
        </p:blipFill>
        <p:spPr>
          <a:xfrm>
            <a:off x="636373" y="1417016"/>
            <a:ext cx="10583562" cy="4245468"/>
          </a:xfrm>
          <a:prstGeom prst="rect">
            <a:avLst/>
          </a:prstGeom>
        </p:spPr>
      </p:pic>
    </p:spTree>
    <p:extLst>
      <p:ext uri="{BB962C8B-B14F-4D97-AF65-F5344CB8AC3E}">
        <p14:creationId xmlns:p14="http://schemas.microsoft.com/office/powerpoint/2010/main" val="2207868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DB450-55A2-1D95-DFE7-15395B5640AA}"/>
              </a:ext>
            </a:extLst>
          </p:cNvPr>
          <p:cNvSpPr>
            <a:spLocks noGrp="1"/>
          </p:cNvSpPr>
          <p:nvPr>
            <p:ph type="title"/>
          </p:nvPr>
        </p:nvSpPr>
        <p:spPr>
          <a:xfrm>
            <a:off x="294503" y="193832"/>
            <a:ext cx="2432221" cy="484094"/>
          </a:xfrm>
        </p:spPr>
        <p:txBody>
          <a:bodyPr>
            <a:normAutofit fontScale="90000"/>
          </a:bodyPr>
          <a:lstStyle/>
          <a:p>
            <a:r>
              <a:rPr lang="en-KR" dirty="0"/>
              <a:t>PLAN</a:t>
            </a:r>
          </a:p>
        </p:txBody>
      </p:sp>
      <p:pic>
        <p:nvPicPr>
          <p:cNvPr id="5" name="Picture 4">
            <a:extLst>
              <a:ext uri="{FF2B5EF4-FFF2-40B4-BE49-F238E27FC236}">
                <a16:creationId xmlns:a16="http://schemas.microsoft.com/office/drawing/2014/main" id="{45C88704-1730-0D0C-0048-EC8DFE2AE0BB}"/>
              </a:ext>
            </a:extLst>
          </p:cNvPr>
          <p:cNvPicPr>
            <a:picLocks noChangeAspect="1"/>
          </p:cNvPicPr>
          <p:nvPr/>
        </p:nvPicPr>
        <p:blipFill>
          <a:blip r:embed="rId2"/>
          <a:stretch>
            <a:fillRect/>
          </a:stretch>
        </p:blipFill>
        <p:spPr>
          <a:xfrm>
            <a:off x="817604" y="1065104"/>
            <a:ext cx="9018187" cy="5113274"/>
          </a:xfrm>
          <a:prstGeom prst="rect">
            <a:avLst/>
          </a:prstGeom>
          <a:ln>
            <a:noFill/>
          </a:ln>
        </p:spPr>
      </p:pic>
      <p:sp>
        <p:nvSpPr>
          <p:cNvPr id="4" name="Right Arrow 3">
            <a:extLst>
              <a:ext uri="{FF2B5EF4-FFF2-40B4-BE49-F238E27FC236}">
                <a16:creationId xmlns:a16="http://schemas.microsoft.com/office/drawing/2014/main" id="{48802679-CCAC-96AC-D6C6-16A4465DA570}"/>
              </a:ext>
            </a:extLst>
          </p:cNvPr>
          <p:cNvSpPr/>
          <p:nvPr/>
        </p:nvSpPr>
        <p:spPr>
          <a:xfrm>
            <a:off x="4132211" y="2728783"/>
            <a:ext cx="1194486" cy="700217"/>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6" name="Right Arrow 5">
            <a:extLst>
              <a:ext uri="{FF2B5EF4-FFF2-40B4-BE49-F238E27FC236}">
                <a16:creationId xmlns:a16="http://schemas.microsoft.com/office/drawing/2014/main" id="{2EE8F78B-CA9A-C59E-FAA7-7F33D9798BBE}"/>
              </a:ext>
            </a:extLst>
          </p:cNvPr>
          <p:cNvSpPr/>
          <p:nvPr/>
        </p:nvSpPr>
        <p:spPr>
          <a:xfrm>
            <a:off x="4132211" y="4182762"/>
            <a:ext cx="1194486" cy="700217"/>
          </a:xfrm>
          <a:prstGeom prst="rightArrow">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KR"/>
          </a:p>
        </p:txBody>
      </p:sp>
    </p:spTree>
    <p:extLst>
      <p:ext uri="{BB962C8B-B14F-4D97-AF65-F5344CB8AC3E}">
        <p14:creationId xmlns:p14="http://schemas.microsoft.com/office/powerpoint/2010/main" val="4231663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559A013B-E43C-D284-1C46-8331A4A6053E}"/>
              </a:ext>
            </a:extLst>
          </p:cNvPr>
          <p:cNvSpPr/>
          <p:nvPr/>
        </p:nvSpPr>
        <p:spPr>
          <a:xfrm>
            <a:off x="4795669" y="4306852"/>
            <a:ext cx="4329278" cy="1759203"/>
          </a:xfrm>
          <a:prstGeom prst="rect">
            <a:avLst/>
          </a:prstGeom>
          <a:solidFill>
            <a:srgbClr val="199DD4">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With / W</a:t>
            </a:r>
            <a:r>
              <a:rPr lang="en-KR" b="1" dirty="0"/>
              <a:t>ithout 2022 vaccine</a:t>
            </a:r>
          </a:p>
        </p:txBody>
      </p:sp>
      <p:sp>
        <p:nvSpPr>
          <p:cNvPr id="59" name="Rectangle 58">
            <a:extLst>
              <a:ext uri="{FF2B5EF4-FFF2-40B4-BE49-F238E27FC236}">
                <a16:creationId xmlns:a16="http://schemas.microsoft.com/office/drawing/2014/main" id="{6BBF11BC-3133-304B-8885-52933D1A4127}"/>
              </a:ext>
            </a:extLst>
          </p:cNvPr>
          <p:cNvSpPr/>
          <p:nvPr/>
        </p:nvSpPr>
        <p:spPr>
          <a:xfrm>
            <a:off x="584146" y="4300434"/>
            <a:ext cx="4203985" cy="1759203"/>
          </a:xfrm>
          <a:prstGeom prst="rect">
            <a:avLst/>
          </a:prstGeom>
          <a:solidFill>
            <a:srgbClr val="FFFF00">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dirty="0"/>
          </a:p>
        </p:txBody>
      </p:sp>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7" name="TextBox 6">
            <a:extLst>
              <a:ext uri="{FF2B5EF4-FFF2-40B4-BE49-F238E27FC236}">
                <a16:creationId xmlns:a16="http://schemas.microsoft.com/office/drawing/2014/main" id="{C2B69233-C140-936A-7070-780C04302C67}"/>
              </a:ext>
            </a:extLst>
          </p:cNvPr>
          <p:cNvSpPr txBox="1"/>
          <p:nvPr/>
        </p:nvSpPr>
        <p:spPr>
          <a:xfrm>
            <a:off x="331573" y="2505670"/>
            <a:ext cx="8649730" cy="1754326"/>
          </a:xfrm>
          <a:prstGeom prst="rect">
            <a:avLst/>
          </a:prstGeom>
          <a:noFill/>
        </p:spPr>
        <p:txBody>
          <a:bodyPr wrap="square" rtlCol="0">
            <a:spAutoFit/>
          </a:bodyPr>
          <a:lstStyle/>
          <a:p>
            <a:r>
              <a:rPr lang="en-US" b="1" u="sng" dirty="0">
                <a:latin typeface="+mj-lt"/>
              </a:rPr>
              <a:t>Identify the question </a:t>
            </a:r>
          </a:p>
          <a:p>
            <a:r>
              <a:rPr lang="en-US" b="0" i="0" u="none" strike="noStrike" dirty="0">
                <a:solidFill>
                  <a:srgbClr val="2A2A2A"/>
                </a:solidFill>
                <a:effectLst/>
                <a:highlight>
                  <a:srgbClr val="FFFFFF"/>
                </a:highlight>
                <a:latin typeface="+mj-lt"/>
              </a:rPr>
              <a:t>Our study aimed to assess the factors that may have led to the decline in the number of mpox cases observed in the Netherlands before the start of the mpox vaccination program</a:t>
            </a:r>
            <a:r>
              <a:rPr lang="en-US" altLang="ko-KR" b="0" i="0" u="none" strike="noStrike" dirty="0">
                <a:solidFill>
                  <a:srgbClr val="2A2A2A"/>
                </a:solidFill>
                <a:effectLst/>
                <a:highlight>
                  <a:srgbClr val="FFFFFF"/>
                </a:highlight>
                <a:latin typeface="+mj-lt"/>
              </a:rPr>
              <a:t>.</a:t>
            </a:r>
            <a:endParaRPr lang="en-US" b="0" i="0" u="none" strike="noStrike" dirty="0">
              <a:solidFill>
                <a:srgbClr val="2A2A2A"/>
              </a:solidFill>
              <a:effectLst/>
              <a:highlight>
                <a:srgbClr val="FFFFFF"/>
              </a:highlight>
              <a:latin typeface="+mj-lt"/>
            </a:endParaRPr>
          </a:p>
          <a:p>
            <a:endParaRPr lang="en-US" altLang="ko-KR" dirty="0">
              <a:solidFill>
                <a:srgbClr val="2A2A2A"/>
              </a:solidFill>
              <a:highlight>
                <a:srgbClr val="FFFFFF"/>
              </a:highlight>
              <a:latin typeface="+mj-lt"/>
            </a:endParaRPr>
          </a:p>
          <a:p>
            <a:r>
              <a:rPr lang="en-US" altLang="ko-KR" b="1" u="sng" dirty="0">
                <a:latin typeface="+mj-lt"/>
              </a:rPr>
              <a:t>Identify existing knowledge </a:t>
            </a:r>
          </a:p>
          <a:p>
            <a:r>
              <a:rPr lang="en-US" b="0" i="0" u="none" strike="noStrike" dirty="0">
                <a:solidFill>
                  <a:srgbClr val="2A2A2A"/>
                </a:solidFill>
                <a:effectLst/>
                <a:highlight>
                  <a:srgbClr val="FFFFFF"/>
                </a:highlight>
                <a:latin typeface="+mj-lt"/>
              </a:rPr>
              <a:t>Daily numbers of mpox cases</a:t>
            </a:r>
            <a:endParaRPr lang="en-US" altLang="ko-KR" b="1" u="sng" dirty="0">
              <a:latin typeface="+mj-lt"/>
            </a:endParaRPr>
          </a:p>
        </p:txBody>
      </p:sp>
      <p:cxnSp>
        <p:nvCxnSpPr>
          <p:cNvPr id="9" name="Straight Arrow Connector 8">
            <a:extLst>
              <a:ext uri="{FF2B5EF4-FFF2-40B4-BE49-F238E27FC236}">
                <a16:creationId xmlns:a16="http://schemas.microsoft.com/office/drawing/2014/main" id="{D36618A2-DFF3-F431-5808-AD55DD6B1B9C}"/>
              </a:ext>
            </a:extLst>
          </p:cNvPr>
          <p:cNvCxnSpPr>
            <a:cxnSpLocks/>
          </p:cNvCxnSpPr>
          <p:nvPr/>
        </p:nvCxnSpPr>
        <p:spPr>
          <a:xfrm>
            <a:off x="584200" y="6077415"/>
            <a:ext cx="9050454" cy="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980011B8-A447-B72A-CC55-D079A49A57BA}"/>
              </a:ext>
            </a:extLst>
          </p:cNvPr>
          <p:cNvCxnSpPr>
            <a:cxnSpLocks/>
            <a:stCxn id="18" idx="4"/>
          </p:cNvCxnSpPr>
          <p:nvPr/>
        </p:nvCxnSpPr>
        <p:spPr>
          <a:xfrm flipH="1">
            <a:off x="2419815" y="4882967"/>
            <a:ext cx="6676" cy="1194448"/>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13" name="Oval 12">
            <a:extLst>
              <a:ext uri="{FF2B5EF4-FFF2-40B4-BE49-F238E27FC236}">
                <a16:creationId xmlns:a16="http://schemas.microsoft.com/office/drawing/2014/main" id="{536C6FD7-6C9E-EDD2-E92D-FFEF9EEBF5B7}"/>
              </a:ext>
            </a:extLst>
          </p:cNvPr>
          <p:cNvSpPr/>
          <p:nvPr/>
        </p:nvSpPr>
        <p:spPr>
          <a:xfrm>
            <a:off x="2378550" y="6032526"/>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cxnSp>
        <p:nvCxnSpPr>
          <p:cNvPr id="14" name="Straight Connector 13">
            <a:extLst>
              <a:ext uri="{FF2B5EF4-FFF2-40B4-BE49-F238E27FC236}">
                <a16:creationId xmlns:a16="http://schemas.microsoft.com/office/drawing/2014/main" id="{B38D1F82-7403-5A1B-CA20-092080FA2514}"/>
              </a:ext>
            </a:extLst>
          </p:cNvPr>
          <p:cNvCxnSpPr>
            <a:cxnSpLocks/>
          </p:cNvCxnSpPr>
          <p:nvPr/>
        </p:nvCxnSpPr>
        <p:spPr>
          <a:xfrm>
            <a:off x="4788133" y="4293025"/>
            <a:ext cx="0" cy="1802168"/>
          </a:xfrm>
          <a:prstGeom prst="line">
            <a:avLst/>
          </a:prstGeom>
          <a:ln>
            <a:solidFill>
              <a:schemeClr val="accent5"/>
            </a:solidFill>
            <a:prstDash val="sysDash"/>
          </a:ln>
        </p:spPr>
        <p:style>
          <a:lnRef idx="2">
            <a:schemeClr val="accent1"/>
          </a:lnRef>
          <a:fillRef idx="0">
            <a:schemeClr val="accent1"/>
          </a:fillRef>
          <a:effectRef idx="1">
            <a:schemeClr val="accent1"/>
          </a:effectRef>
          <a:fontRef idx="minor">
            <a:schemeClr val="tx1"/>
          </a:fontRef>
        </p:style>
      </p:cxnSp>
      <p:sp>
        <p:nvSpPr>
          <p:cNvPr id="15" name="Oval 14">
            <a:extLst>
              <a:ext uri="{FF2B5EF4-FFF2-40B4-BE49-F238E27FC236}">
                <a16:creationId xmlns:a16="http://schemas.microsoft.com/office/drawing/2014/main" id="{42FA2199-0801-DDBA-A405-AAE2B7C09AA1}"/>
              </a:ext>
            </a:extLst>
          </p:cNvPr>
          <p:cNvSpPr/>
          <p:nvPr/>
        </p:nvSpPr>
        <p:spPr>
          <a:xfrm>
            <a:off x="4743243" y="6032524"/>
            <a:ext cx="89779" cy="89779"/>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6" name="TextBox 15">
            <a:extLst>
              <a:ext uri="{FF2B5EF4-FFF2-40B4-BE49-F238E27FC236}">
                <a16:creationId xmlns:a16="http://schemas.microsoft.com/office/drawing/2014/main" id="{5CF81E09-176B-B69C-C30E-E6EB09175FE3}"/>
              </a:ext>
            </a:extLst>
          </p:cNvPr>
          <p:cNvSpPr txBox="1"/>
          <p:nvPr/>
        </p:nvSpPr>
        <p:spPr>
          <a:xfrm>
            <a:off x="2044769" y="6084070"/>
            <a:ext cx="473206" cy="415498"/>
          </a:xfrm>
          <a:prstGeom prst="rect">
            <a:avLst/>
          </a:prstGeom>
          <a:noFill/>
        </p:spPr>
        <p:txBody>
          <a:bodyPr wrap="none" rtlCol="0">
            <a:spAutoFit/>
          </a:bodyPr>
          <a:lstStyle/>
          <a:p>
            <a:r>
              <a:rPr lang="en-KR" sz="1050" dirty="0"/>
              <a:t>2022</a:t>
            </a:r>
          </a:p>
          <a:p>
            <a:pPr algn="ctr"/>
            <a:r>
              <a:rPr lang="en-KR" sz="1050" dirty="0"/>
              <a:t>06</a:t>
            </a:r>
          </a:p>
        </p:txBody>
      </p:sp>
      <p:sp>
        <p:nvSpPr>
          <p:cNvPr id="17" name="TextBox 16">
            <a:extLst>
              <a:ext uri="{FF2B5EF4-FFF2-40B4-BE49-F238E27FC236}">
                <a16:creationId xmlns:a16="http://schemas.microsoft.com/office/drawing/2014/main" id="{C12380DA-E125-8D35-074E-485A73E3B1C0}"/>
              </a:ext>
            </a:extLst>
          </p:cNvPr>
          <p:cNvSpPr txBox="1"/>
          <p:nvPr/>
        </p:nvSpPr>
        <p:spPr>
          <a:xfrm>
            <a:off x="4525463" y="6095193"/>
            <a:ext cx="511679" cy="415498"/>
          </a:xfrm>
          <a:prstGeom prst="rect">
            <a:avLst/>
          </a:prstGeom>
          <a:noFill/>
        </p:spPr>
        <p:txBody>
          <a:bodyPr wrap="none" rtlCol="0">
            <a:spAutoFit/>
          </a:bodyPr>
          <a:lstStyle/>
          <a:p>
            <a:pPr algn="ctr"/>
            <a:r>
              <a:rPr lang="en-KR" sz="1050" dirty="0"/>
              <a:t>2022</a:t>
            </a:r>
          </a:p>
          <a:p>
            <a:pPr algn="ctr"/>
            <a:r>
              <a:rPr lang="en-KR" sz="1050" dirty="0"/>
              <a:t>07.25</a:t>
            </a:r>
          </a:p>
        </p:txBody>
      </p:sp>
      <p:sp>
        <p:nvSpPr>
          <p:cNvPr id="18" name="Oval 17">
            <a:extLst>
              <a:ext uri="{FF2B5EF4-FFF2-40B4-BE49-F238E27FC236}">
                <a16:creationId xmlns:a16="http://schemas.microsoft.com/office/drawing/2014/main" id="{D4AD1209-65E2-27FA-10C6-D7AAEEE84E35}"/>
              </a:ext>
            </a:extLst>
          </p:cNvPr>
          <p:cNvSpPr/>
          <p:nvPr/>
        </p:nvSpPr>
        <p:spPr>
          <a:xfrm>
            <a:off x="2381601" y="4793188"/>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0" name="TextBox 19">
            <a:extLst>
              <a:ext uri="{FF2B5EF4-FFF2-40B4-BE49-F238E27FC236}">
                <a16:creationId xmlns:a16="http://schemas.microsoft.com/office/drawing/2014/main" id="{D2144CB0-2C6B-BDDC-E978-3A11DE87B242}"/>
              </a:ext>
            </a:extLst>
          </p:cNvPr>
          <p:cNvSpPr txBox="1"/>
          <p:nvPr/>
        </p:nvSpPr>
        <p:spPr>
          <a:xfrm>
            <a:off x="876349" y="4761140"/>
            <a:ext cx="1523444" cy="577081"/>
          </a:xfrm>
          <a:prstGeom prst="rect">
            <a:avLst/>
          </a:prstGeom>
          <a:noFill/>
        </p:spPr>
        <p:txBody>
          <a:bodyPr wrap="square">
            <a:spAutoFit/>
          </a:bodyPr>
          <a:lstStyle/>
          <a:p>
            <a:pPr algn="r"/>
            <a:r>
              <a:rPr lang="en-KR" sz="1050" dirty="0">
                <a:solidFill>
                  <a:srgbClr val="FF0000"/>
                </a:solidFill>
              </a:rPr>
              <a:t>the number of mpox cases increased sharply in June 2022</a:t>
            </a:r>
          </a:p>
        </p:txBody>
      </p:sp>
      <p:cxnSp>
        <p:nvCxnSpPr>
          <p:cNvPr id="22" name="Straight Arrow Connector 21">
            <a:extLst>
              <a:ext uri="{FF2B5EF4-FFF2-40B4-BE49-F238E27FC236}">
                <a16:creationId xmlns:a16="http://schemas.microsoft.com/office/drawing/2014/main" id="{7E7D82CF-A0CC-4BB1-4D53-A9D00FFEF818}"/>
              </a:ext>
            </a:extLst>
          </p:cNvPr>
          <p:cNvCxnSpPr>
            <a:cxnSpLocks/>
          </p:cNvCxnSpPr>
          <p:nvPr/>
        </p:nvCxnSpPr>
        <p:spPr>
          <a:xfrm flipV="1">
            <a:off x="2419815" y="4620894"/>
            <a:ext cx="289558" cy="21926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AED244A2-C36C-DF79-4EF1-F54EAEC7A020}"/>
              </a:ext>
            </a:extLst>
          </p:cNvPr>
          <p:cNvCxnSpPr>
            <a:cxnSpLocks/>
          </p:cNvCxnSpPr>
          <p:nvPr/>
        </p:nvCxnSpPr>
        <p:spPr>
          <a:xfrm>
            <a:off x="4330172" y="4293025"/>
            <a:ext cx="0" cy="1784388"/>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24" name="Oval 23">
            <a:extLst>
              <a:ext uri="{FF2B5EF4-FFF2-40B4-BE49-F238E27FC236}">
                <a16:creationId xmlns:a16="http://schemas.microsoft.com/office/drawing/2014/main" id="{A6F895DB-E8EC-D015-B78C-02CD3631D4F8}"/>
              </a:ext>
            </a:extLst>
          </p:cNvPr>
          <p:cNvSpPr/>
          <p:nvPr/>
        </p:nvSpPr>
        <p:spPr>
          <a:xfrm>
            <a:off x="4280440" y="6032524"/>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29" name="TextBox 28">
            <a:extLst>
              <a:ext uri="{FF2B5EF4-FFF2-40B4-BE49-F238E27FC236}">
                <a16:creationId xmlns:a16="http://schemas.microsoft.com/office/drawing/2014/main" id="{0FEE5002-15E9-140C-F822-062F02BA5F47}"/>
              </a:ext>
            </a:extLst>
          </p:cNvPr>
          <p:cNvSpPr txBox="1"/>
          <p:nvPr/>
        </p:nvSpPr>
        <p:spPr>
          <a:xfrm>
            <a:off x="3903512" y="6119336"/>
            <a:ext cx="839731" cy="738664"/>
          </a:xfrm>
          <a:prstGeom prst="rect">
            <a:avLst/>
          </a:prstGeom>
          <a:noFill/>
        </p:spPr>
        <p:txBody>
          <a:bodyPr wrap="square">
            <a:spAutoFit/>
          </a:bodyPr>
          <a:lstStyle/>
          <a:p>
            <a:pPr algn="ctr"/>
            <a:r>
              <a:rPr lang="en-KR" sz="1050" dirty="0"/>
              <a:t> the second week of July</a:t>
            </a:r>
          </a:p>
        </p:txBody>
      </p:sp>
      <p:sp>
        <p:nvSpPr>
          <p:cNvPr id="30" name="Oval 29">
            <a:extLst>
              <a:ext uri="{FF2B5EF4-FFF2-40B4-BE49-F238E27FC236}">
                <a16:creationId xmlns:a16="http://schemas.microsoft.com/office/drawing/2014/main" id="{EB055CFF-4699-DD2A-131A-13CDB348FC9C}"/>
              </a:ext>
            </a:extLst>
          </p:cNvPr>
          <p:cNvSpPr/>
          <p:nvPr/>
        </p:nvSpPr>
        <p:spPr>
          <a:xfrm>
            <a:off x="4288738" y="4252819"/>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cxnSp>
        <p:nvCxnSpPr>
          <p:cNvPr id="31" name="Straight Arrow Connector 30">
            <a:extLst>
              <a:ext uri="{FF2B5EF4-FFF2-40B4-BE49-F238E27FC236}">
                <a16:creationId xmlns:a16="http://schemas.microsoft.com/office/drawing/2014/main" id="{34099F77-D75F-E364-89FC-4B7016EBF39D}"/>
              </a:ext>
            </a:extLst>
          </p:cNvPr>
          <p:cNvCxnSpPr>
            <a:cxnSpLocks/>
          </p:cNvCxnSpPr>
          <p:nvPr/>
        </p:nvCxnSpPr>
        <p:spPr>
          <a:xfrm>
            <a:off x="4320157" y="4293025"/>
            <a:ext cx="268526" cy="23904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CCFB4989-9E4E-4C7E-B5DA-C218F0984B2F}"/>
              </a:ext>
            </a:extLst>
          </p:cNvPr>
          <p:cNvSpPr txBox="1"/>
          <p:nvPr/>
        </p:nvSpPr>
        <p:spPr>
          <a:xfrm>
            <a:off x="2970293" y="4258193"/>
            <a:ext cx="1333181" cy="577081"/>
          </a:xfrm>
          <a:prstGeom prst="rect">
            <a:avLst/>
          </a:prstGeom>
          <a:noFill/>
        </p:spPr>
        <p:txBody>
          <a:bodyPr wrap="square">
            <a:spAutoFit/>
          </a:bodyPr>
          <a:lstStyle/>
          <a:p>
            <a:pPr algn="r"/>
            <a:r>
              <a:rPr lang="en-KR" sz="1050" dirty="0">
                <a:solidFill>
                  <a:srgbClr val="FF0000"/>
                </a:solidFill>
              </a:rPr>
              <a:t>started declining in the second week of July 2022</a:t>
            </a:r>
          </a:p>
        </p:txBody>
      </p:sp>
      <p:sp>
        <p:nvSpPr>
          <p:cNvPr id="38" name="TextBox 37">
            <a:extLst>
              <a:ext uri="{FF2B5EF4-FFF2-40B4-BE49-F238E27FC236}">
                <a16:creationId xmlns:a16="http://schemas.microsoft.com/office/drawing/2014/main" id="{3C6F1817-3E36-EA5D-FE07-70E6A23BF5A8}"/>
              </a:ext>
            </a:extLst>
          </p:cNvPr>
          <p:cNvSpPr txBox="1"/>
          <p:nvPr/>
        </p:nvSpPr>
        <p:spPr>
          <a:xfrm>
            <a:off x="4740929" y="4258364"/>
            <a:ext cx="1540127" cy="415498"/>
          </a:xfrm>
          <a:prstGeom prst="rect">
            <a:avLst/>
          </a:prstGeom>
          <a:noFill/>
        </p:spPr>
        <p:txBody>
          <a:bodyPr wrap="square">
            <a:spAutoFit/>
          </a:bodyPr>
          <a:lstStyle/>
          <a:p>
            <a:r>
              <a:rPr lang="en-US" sz="1050" b="0" i="0" u="none" strike="noStrike" dirty="0">
                <a:solidFill>
                  <a:schemeClr val="accent5"/>
                </a:solidFill>
                <a:effectLst/>
                <a:latin typeface="+mj-lt"/>
              </a:rPr>
              <a:t>the mpox vaccination program started</a:t>
            </a:r>
            <a:endParaRPr lang="en-KR" sz="1050" dirty="0">
              <a:solidFill>
                <a:schemeClr val="accent5"/>
              </a:solidFill>
              <a:latin typeface="+mj-lt"/>
            </a:endParaRPr>
          </a:p>
        </p:txBody>
      </p:sp>
      <p:sp>
        <p:nvSpPr>
          <p:cNvPr id="39" name="Oval 38">
            <a:extLst>
              <a:ext uri="{FF2B5EF4-FFF2-40B4-BE49-F238E27FC236}">
                <a16:creationId xmlns:a16="http://schemas.microsoft.com/office/drawing/2014/main" id="{2DBD3AB8-5308-ADAF-06F0-765E1D7F7DC0}"/>
              </a:ext>
            </a:extLst>
          </p:cNvPr>
          <p:cNvSpPr/>
          <p:nvPr/>
        </p:nvSpPr>
        <p:spPr>
          <a:xfrm>
            <a:off x="4966802" y="6038088"/>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1" name="TextBox 40">
            <a:extLst>
              <a:ext uri="{FF2B5EF4-FFF2-40B4-BE49-F238E27FC236}">
                <a16:creationId xmlns:a16="http://schemas.microsoft.com/office/drawing/2014/main" id="{EC5DD363-CB7E-86ED-3D62-E1AE1D23B266}"/>
              </a:ext>
            </a:extLst>
          </p:cNvPr>
          <p:cNvSpPr txBox="1"/>
          <p:nvPr/>
        </p:nvSpPr>
        <p:spPr>
          <a:xfrm>
            <a:off x="4877935" y="5655264"/>
            <a:ext cx="949299" cy="415498"/>
          </a:xfrm>
          <a:prstGeom prst="rect">
            <a:avLst/>
          </a:prstGeom>
          <a:noFill/>
        </p:spPr>
        <p:txBody>
          <a:bodyPr wrap="none" rtlCol="0">
            <a:spAutoFit/>
          </a:bodyPr>
          <a:lstStyle/>
          <a:p>
            <a:r>
              <a:rPr lang="en-US" altLang="ko-KR" sz="1050" dirty="0"/>
              <a:t>Aug</a:t>
            </a:r>
            <a:r>
              <a:rPr lang="ko-KR" altLang="en-US" sz="1050" dirty="0"/>
              <a:t> </a:t>
            </a:r>
            <a:r>
              <a:rPr lang="en-US" altLang="ko-KR" sz="1050" dirty="0"/>
              <a:t>2022</a:t>
            </a:r>
            <a:r>
              <a:rPr lang="ko-KR" altLang="en-US" sz="1050" dirty="0"/>
              <a:t> </a:t>
            </a:r>
            <a:endParaRPr lang="en-US" altLang="ko-KR" sz="1050" dirty="0"/>
          </a:p>
          <a:p>
            <a:r>
              <a:rPr lang="en-US" altLang="ko-KR" sz="1050" dirty="0"/>
              <a:t>online</a:t>
            </a:r>
            <a:r>
              <a:rPr lang="ko-KR" altLang="en-US" sz="1050" dirty="0"/>
              <a:t> </a:t>
            </a:r>
            <a:r>
              <a:rPr lang="en-US" altLang="ko-KR" sz="1050" dirty="0"/>
              <a:t>survey</a:t>
            </a:r>
            <a:endParaRPr lang="en-KR" sz="1050" dirty="0"/>
          </a:p>
        </p:txBody>
      </p:sp>
      <p:sp>
        <p:nvSpPr>
          <p:cNvPr id="42" name="Oval 41">
            <a:extLst>
              <a:ext uri="{FF2B5EF4-FFF2-40B4-BE49-F238E27FC236}">
                <a16:creationId xmlns:a16="http://schemas.microsoft.com/office/drawing/2014/main" id="{9B488547-E55A-3A02-41FB-3D4FFE754085}"/>
              </a:ext>
            </a:extLst>
          </p:cNvPr>
          <p:cNvSpPr/>
          <p:nvPr/>
        </p:nvSpPr>
        <p:spPr>
          <a:xfrm>
            <a:off x="9070488" y="6036976"/>
            <a:ext cx="89779" cy="89779"/>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43" name="TextBox 42">
            <a:extLst>
              <a:ext uri="{FF2B5EF4-FFF2-40B4-BE49-F238E27FC236}">
                <a16:creationId xmlns:a16="http://schemas.microsoft.com/office/drawing/2014/main" id="{6587BA70-A1FE-94A5-AB13-5913AB9AFF9F}"/>
              </a:ext>
            </a:extLst>
          </p:cNvPr>
          <p:cNvSpPr txBox="1"/>
          <p:nvPr/>
        </p:nvSpPr>
        <p:spPr>
          <a:xfrm>
            <a:off x="8611879" y="6133408"/>
            <a:ext cx="1096775" cy="253916"/>
          </a:xfrm>
          <a:prstGeom prst="rect">
            <a:avLst/>
          </a:prstGeom>
          <a:noFill/>
        </p:spPr>
        <p:txBody>
          <a:bodyPr wrap="none" rtlCol="0">
            <a:spAutoFit/>
          </a:bodyPr>
          <a:lstStyle/>
          <a:p>
            <a:r>
              <a:rPr lang="en-US" sz="1050" dirty="0"/>
              <a:t>The end of 2022</a:t>
            </a:r>
            <a:endParaRPr lang="en-KR" sz="1050" dirty="0"/>
          </a:p>
        </p:txBody>
      </p:sp>
      <p:pic>
        <p:nvPicPr>
          <p:cNvPr id="45" name="Picture 44">
            <a:extLst>
              <a:ext uri="{FF2B5EF4-FFF2-40B4-BE49-F238E27FC236}">
                <a16:creationId xmlns:a16="http://schemas.microsoft.com/office/drawing/2014/main" id="{2F285EFE-DCF8-3411-AAF7-5845D1EF5933}"/>
              </a:ext>
            </a:extLst>
          </p:cNvPr>
          <p:cNvPicPr>
            <a:picLocks noChangeAspect="1"/>
          </p:cNvPicPr>
          <p:nvPr/>
        </p:nvPicPr>
        <p:blipFill>
          <a:blip r:embed="rId4"/>
          <a:stretch>
            <a:fillRect/>
          </a:stretch>
        </p:blipFill>
        <p:spPr>
          <a:xfrm>
            <a:off x="5950972" y="3719406"/>
            <a:ext cx="4945112" cy="2769262"/>
          </a:xfrm>
          <a:prstGeom prst="rect">
            <a:avLst/>
          </a:prstGeom>
          <a:ln>
            <a:noFill/>
          </a:ln>
          <a:effectLst>
            <a:outerShdw blurRad="292100" dist="139700" dir="2700000" algn="tl" rotWithShape="0">
              <a:srgbClr val="333333">
                <a:alpha val="65000"/>
              </a:srgbClr>
            </a:outerShdw>
          </a:effectLst>
        </p:spPr>
      </p:pic>
      <p:sp>
        <p:nvSpPr>
          <p:cNvPr id="48" name="TextBox 47">
            <a:extLst>
              <a:ext uri="{FF2B5EF4-FFF2-40B4-BE49-F238E27FC236}">
                <a16:creationId xmlns:a16="http://schemas.microsoft.com/office/drawing/2014/main" id="{09A67DC7-DFB5-673C-3405-1002E1C57F26}"/>
              </a:ext>
            </a:extLst>
          </p:cNvPr>
          <p:cNvSpPr txBox="1"/>
          <p:nvPr/>
        </p:nvSpPr>
        <p:spPr>
          <a:xfrm>
            <a:off x="73801" y="5649518"/>
            <a:ext cx="2279124" cy="415498"/>
          </a:xfrm>
          <a:prstGeom prst="rect">
            <a:avLst/>
          </a:prstGeom>
          <a:noFill/>
        </p:spPr>
        <p:txBody>
          <a:bodyPr wrap="square">
            <a:spAutoFit/>
          </a:bodyPr>
          <a:lstStyle/>
          <a:p>
            <a:r>
              <a:rPr lang="en-KR" sz="1050" dirty="0">
                <a:solidFill>
                  <a:srgbClr val="FF0000"/>
                </a:solidFill>
              </a:rPr>
              <a:t>The earliest date of symptom onset among confirmed mpox cases.</a:t>
            </a:r>
          </a:p>
        </p:txBody>
      </p:sp>
      <p:sp>
        <p:nvSpPr>
          <p:cNvPr id="50" name="Oval 49">
            <a:extLst>
              <a:ext uri="{FF2B5EF4-FFF2-40B4-BE49-F238E27FC236}">
                <a16:creationId xmlns:a16="http://schemas.microsoft.com/office/drawing/2014/main" id="{8B207743-2990-E7BE-2401-37F1DD65F962}"/>
              </a:ext>
            </a:extLst>
          </p:cNvPr>
          <p:cNvSpPr/>
          <p:nvPr/>
        </p:nvSpPr>
        <p:spPr>
          <a:xfrm>
            <a:off x="880488" y="6037965"/>
            <a:ext cx="89779" cy="89779"/>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solidFill>
                <a:srgbClr val="FF0000"/>
              </a:solidFill>
            </a:endParaRPr>
          </a:p>
        </p:txBody>
      </p:sp>
      <p:sp>
        <p:nvSpPr>
          <p:cNvPr id="52" name="TextBox 51">
            <a:extLst>
              <a:ext uri="{FF2B5EF4-FFF2-40B4-BE49-F238E27FC236}">
                <a16:creationId xmlns:a16="http://schemas.microsoft.com/office/drawing/2014/main" id="{48FB4889-B014-8C7B-68E4-1C6CBB2F1C61}"/>
              </a:ext>
            </a:extLst>
          </p:cNvPr>
          <p:cNvSpPr txBox="1"/>
          <p:nvPr/>
        </p:nvSpPr>
        <p:spPr>
          <a:xfrm>
            <a:off x="654857" y="6052617"/>
            <a:ext cx="511680" cy="415498"/>
          </a:xfrm>
          <a:prstGeom prst="rect">
            <a:avLst/>
          </a:prstGeom>
          <a:noFill/>
        </p:spPr>
        <p:txBody>
          <a:bodyPr wrap="none" rtlCol="0">
            <a:spAutoFit/>
          </a:bodyPr>
          <a:lstStyle/>
          <a:p>
            <a:pPr algn="ctr"/>
            <a:r>
              <a:rPr lang="en-KR" sz="1050" dirty="0"/>
              <a:t>2022</a:t>
            </a:r>
          </a:p>
          <a:p>
            <a:pPr algn="ctr"/>
            <a:r>
              <a:rPr lang="en-KR" sz="1050" dirty="0"/>
              <a:t>04.27</a:t>
            </a:r>
          </a:p>
        </p:txBody>
      </p:sp>
      <p:cxnSp>
        <p:nvCxnSpPr>
          <p:cNvPr id="53" name="Straight Connector 52">
            <a:extLst>
              <a:ext uri="{FF2B5EF4-FFF2-40B4-BE49-F238E27FC236}">
                <a16:creationId xmlns:a16="http://schemas.microsoft.com/office/drawing/2014/main" id="{CDB3286A-6797-0122-151C-0D6D5E1546D2}"/>
              </a:ext>
            </a:extLst>
          </p:cNvPr>
          <p:cNvCxnSpPr>
            <a:cxnSpLocks/>
          </p:cNvCxnSpPr>
          <p:nvPr/>
        </p:nvCxnSpPr>
        <p:spPr>
          <a:xfrm>
            <a:off x="2535219" y="4306852"/>
            <a:ext cx="0" cy="1788341"/>
          </a:xfrm>
          <a:prstGeom prst="line">
            <a:avLst/>
          </a:prstGeom>
          <a:ln>
            <a:solidFill>
              <a:schemeClr val="accent5"/>
            </a:solidFill>
            <a:prstDash val="sysDash"/>
          </a:ln>
        </p:spPr>
        <p:style>
          <a:lnRef idx="2">
            <a:schemeClr val="accent1"/>
          </a:lnRef>
          <a:fillRef idx="0">
            <a:schemeClr val="accent1"/>
          </a:fillRef>
          <a:effectRef idx="1">
            <a:schemeClr val="accent1"/>
          </a:effectRef>
          <a:fontRef idx="minor">
            <a:schemeClr val="tx1"/>
          </a:fontRef>
        </p:style>
      </p:cxnSp>
      <p:sp>
        <p:nvSpPr>
          <p:cNvPr id="54" name="Oval 53">
            <a:extLst>
              <a:ext uri="{FF2B5EF4-FFF2-40B4-BE49-F238E27FC236}">
                <a16:creationId xmlns:a16="http://schemas.microsoft.com/office/drawing/2014/main" id="{4BC603FD-C0A1-1307-5BAA-93C1A230495E}"/>
              </a:ext>
            </a:extLst>
          </p:cNvPr>
          <p:cNvSpPr/>
          <p:nvPr/>
        </p:nvSpPr>
        <p:spPr>
          <a:xfrm>
            <a:off x="2490329" y="6032524"/>
            <a:ext cx="89779" cy="89779"/>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57" name="TextBox 56">
            <a:extLst>
              <a:ext uri="{FF2B5EF4-FFF2-40B4-BE49-F238E27FC236}">
                <a16:creationId xmlns:a16="http://schemas.microsoft.com/office/drawing/2014/main" id="{0AADAFAA-F002-841D-3864-BD95A836839F}"/>
              </a:ext>
            </a:extLst>
          </p:cNvPr>
          <p:cNvSpPr txBox="1"/>
          <p:nvPr/>
        </p:nvSpPr>
        <p:spPr>
          <a:xfrm>
            <a:off x="2505168" y="4843741"/>
            <a:ext cx="1282172" cy="900246"/>
          </a:xfrm>
          <a:prstGeom prst="rect">
            <a:avLst/>
          </a:prstGeom>
          <a:noFill/>
        </p:spPr>
        <p:txBody>
          <a:bodyPr wrap="square">
            <a:spAutoFit/>
          </a:bodyPr>
          <a:lstStyle/>
          <a:p>
            <a:r>
              <a:rPr lang="en-US" sz="1050" dirty="0">
                <a:solidFill>
                  <a:schemeClr val="accent5"/>
                </a:solidFill>
                <a:latin typeface="+mj-lt"/>
              </a:rPr>
              <a:t>close contacts of individuals diagnosed with mpox were offered vaccination</a:t>
            </a:r>
            <a:endParaRPr lang="en-KR" sz="1050" dirty="0">
              <a:solidFill>
                <a:schemeClr val="accent5"/>
              </a:solidFill>
              <a:latin typeface="+mj-lt"/>
            </a:endParaRPr>
          </a:p>
        </p:txBody>
      </p:sp>
      <p:sp>
        <p:nvSpPr>
          <p:cNvPr id="58" name="TextBox 57">
            <a:extLst>
              <a:ext uri="{FF2B5EF4-FFF2-40B4-BE49-F238E27FC236}">
                <a16:creationId xmlns:a16="http://schemas.microsoft.com/office/drawing/2014/main" id="{52AD28FC-65E5-9E11-D354-9E51207E828A}"/>
              </a:ext>
            </a:extLst>
          </p:cNvPr>
          <p:cNvSpPr txBox="1"/>
          <p:nvPr/>
        </p:nvSpPr>
        <p:spPr>
          <a:xfrm>
            <a:off x="2416637" y="6085347"/>
            <a:ext cx="511680" cy="415498"/>
          </a:xfrm>
          <a:prstGeom prst="rect">
            <a:avLst/>
          </a:prstGeom>
          <a:noFill/>
        </p:spPr>
        <p:txBody>
          <a:bodyPr wrap="none" rtlCol="0">
            <a:spAutoFit/>
          </a:bodyPr>
          <a:lstStyle/>
          <a:p>
            <a:r>
              <a:rPr lang="en-KR" sz="1050" dirty="0"/>
              <a:t>2022</a:t>
            </a:r>
          </a:p>
          <a:p>
            <a:pPr algn="ctr"/>
            <a:r>
              <a:rPr lang="en-KR" sz="1050" dirty="0"/>
              <a:t>06</a:t>
            </a:r>
            <a:r>
              <a:rPr lang="en-US" altLang="ko-KR" sz="1050" dirty="0"/>
              <a:t>.08</a:t>
            </a:r>
            <a:endParaRPr lang="en-KR" sz="1050" dirty="0"/>
          </a:p>
        </p:txBody>
      </p:sp>
    </p:spTree>
    <p:extLst>
      <p:ext uri="{BB962C8B-B14F-4D97-AF65-F5344CB8AC3E}">
        <p14:creationId xmlns:p14="http://schemas.microsoft.com/office/powerpoint/2010/main" val="1939426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7" name="TextBox 6">
            <a:extLst>
              <a:ext uri="{FF2B5EF4-FFF2-40B4-BE49-F238E27FC236}">
                <a16:creationId xmlns:a16="http://schemas.microsoft.com/office/drawing/2014/main" id="{C2B69233-C140-936A-7070-780C04302C67}"/>
              </a:ext>
            </a:extLst>
          </p:cNvPr>
          <p:cNvSpPr txBox="1"/>
          <p:nvPr/>
        </p:nvSpPr>
        <p:spPr>
          <a:xfrm>
            <a:off x="331573" y="2166301"/>
            <a:ext cx="5942227" cy="1754326"/>
          </a:xfrm>
          <a:prstGeom prst="rect">
            <a:avLst/>
          </a:prstGeom>
          <a:noFill/>
        </p:spPr>
        <p:txBody>
          <a:bodyPr wrap="square" rtlCol="0">
            <a:spAutoFit/>
          </a:bodyPr>
          <a:lstStyle/>
          <a:p>
            <a:r>
              <a:rPr lang="en-US" b="1" u="sng" dirty="0">
                <a:latin typeface="+mj-lt"/>
              </a:rPr>
              <a:t>Choose model structure</a:t>
            </a:r>
          </a:p>
          <a:p>
            <a:r>
              <a:rPr lang="en-US" b="0" i="0" u="none" strike="noStrike" dirty="0">
                <a:solidFill>
                  <a:srgbClr val="2A2A2A"/>
                </a:solidFill>
                <a:effectLst/>
                <a:highlight>
                  <a:srgbClr val="FFFFFF"/>
                </a:highlight>
                <a:latin typeface="+mj-lt"/>
              </a:rPr>
              <a:t>Heterogeneous SEIYR (</a:t>
            </a:r>
            <a:r>
              <a:rPr lang="en-US" dirty="0">
                <a:solidFill>
                  <a:srgbClr val="2A2A2A"/>
                </a:solidFill>
                <a:highlight>
                  <a:srgbClr val="FFFFFF"/>
                </a:highlight>
                <a:latin typeface="+mj-lt"/>
              </a:rPr>
              <a:t>with </a:t>
            </a:r>
            <a:r>
              <a:rPr lang="en-US" b="0" i="0" u="none" strike="noStrike" dirty="0">
                <a:solidFill>
                  <a:srgbClr val="2A2A2A"/>
                </a:solidFill>
                <a:effectLst/>
                <a:highlight>
                  <a:srgbClr val="FFFFFF"/>
                </a:highlight>
                <a:latin typeface="+mj-lt"/>
              </a:rPr>
              <a:t>vaccine in 2022, vaccine in past)</a:t>
            </a:r>
          </a:p>
          <a:p>
            <a:endParaRPr lang="en-US" dirty="0">
              <a:solidFill>
                <a:srgbClr val="2A2A2A"/>
              </a:solidFill>
              <a:highlight>
                <a:srgbClr val="FFFFFF"/>
              </a:highlight>
              <a:latin typeface="+mj-lt"/>
            </a:endParaRPr>
          </a:p>
          <a:p>
            <a:r>
              <a:rPr lang="en-US" b="1" u="sng" dirty="0">
                <a:latin typeface="+mj-lt"/>
              </a:rPr>
              <a:t>Choose modelling method</a:t>
            </a:r>
          </a:p>
          <a:p>
            <a:r>
              <a:rPr lang="en-US" dirty="0">
                <a:solidFill>
                  <a:srgbClr val="2A2A2A"/>
                </a:solidFill>
                <a:highlight>
                  <a:srgbClr val="FFFFFF"/>
                </a:highlight>
                <a:latin typeface="+mj-lt"/>
              </a:rPr>
              <a:t>Deterministic compartment model</a:t>
            </a:r>
            <a:endParaRPr lang="en-US" b="0" i="0" u="none" strike="noStrike" dirty="0">
              <a:solidFill>
                <a:srgbClr val="2A2A2A"/>
              </a:solidFill>
              <a:effectLst/>
              <a:highlight>
                <a:srgbClr val="FFFFFF"/>
              </a:highlight>
              <a:latin typeface="+mj-lt"/>
            </a:endParaRPr>
          </a:p>
          <a:p>
            <a:endParaRPr lang="en-US" b="0" i="0" u="none" strike="noStrike" dirty="0">
              <a:solidFill>
                <a:srgbClr val="2A2A2A"/>
              </a:solidFill>
              <a:effectLst/>
              <a:highlight>
                <a:srgbClr val="FFFFFF"/>
              </a:highlight>
              <a:latin typeface="+mj-lt"/>
            </a:endParaRPr>
          </a:p>
        </p:txBody>
      </p:sp>
      <p:pic>
        <p:nvPicPr>
          <p:cNvPr id="2" name="Picture 1">
            <a:extLst>
              <a:ext uri="{FF2B5EF4-FFF2-40B4-BE49-F238E27FC236}">
                <a16:creationId xmlns:a16="http://schemas.microsoft.com/office/drawing/2014/main" id="{CA8FAFB2-9C38-57D8-3D4E-495A66C3DB2A}"/>
              </a:ext>
            </a:extLst>
          </p:cNvPr>
          <p:cNvPicPr>
            <a:picLocks noChangeAspect="1"/>
          </p:cNvPicPr>
          <p:nvPr/>
        </p:nvPicPr>
        <p:blipFill>
          <a:blip r:embed="rId4"/>
          <a:stretch>
            <a:fillRect/>
          </a:stretch>
        </p:blipFill>
        <p:spPr>
          <a:xfrm>
            <a:off x="757752" y="3747660"/>
            <a:ext cx="4127515" cy="2849081"/>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6410640" y="2123594"/>
            <a:ext cx="4850027" cy="369332"/>
          </a:xfrm>
          <a:prstGeom prst="rect">
            <a:avLst/>
          </a:prstGeom>
          <a:noFill/>
        </p:spPr>
        <p:txBody>
          <a:bodyPr wrap="square" rtlCol="0">
            <a:spAutoFit/>
          </a:bodyPr>
          <a:lstStyle/>
          <a:p>
            <a:r>
              <a:rPr lang="en-US" b="1" u="sng" dirty="0">
                <a:latin typeface="+mj-lt"/>
              </a:rPr>
              <a:t>Model quantification</a:t>
            </a:r>
          </a:p>
        </p:txBody>
      </p:sp>
      <p:pic>
        <p:nvPicPr>
          <p:cNvPr id="4" name="Picture 3">
            <a:extLst>
              <a:ext uri="{FF2B5EF4-FFF2-40B4-BE49-F238E27FC236}">
                <a16:creationId xmlns:a16="http://schemas.microsoft.com/office/drawing/2014/main" id="{24F6D069-B665-9FD8-1BE3-98E7026D3DCE}"/>
              </a:ext>
            </a:extLst>
          </p:cNvPr>
          <p:cNvPicPr>
            <a:picLocks noChangeAspect="1"/>
          </p:cNvPicPr>
          <p:nvPr/>
        </p:nvPicPr>
        <p:blipFill>
          <a:blip r:embed="rId5"/>
          <a:stretch>
            <a:fillRect/>
          </a:stretch>
        </p:blipFill>
        <p:spPr>
          <a:xfrm>
            <a:off x="6214533" y="2478208"/>
            <a:ext cx="5791200" cy="3212671"/>
          </a:xfrm>
          <a:prstGeom prst="rect">
            <a:avLst/>
          </a:prstGeom>
        </p:spPr>
      </p:pic>
    </p:spTree>
    <p:extLst>
      <p:ext uri="{BB962C8B-B14F-4D97-AF65-F5344CB8AC3E}">
        <p14:creationId xmlns:p14="http://schemas.microsoft.com/office/powerpoint/2010/main" val="1745016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646331"/>
              </a:xfrm>
              <a:prstGeom prst="rect">
                <a:avLst/>
              </a:prstGeom>
              <a:noFill/>
            </p:spPr>
            <p:txBody>
              <a:bodyPr wrap="square" rtlCol="0">
                <a:spAutoFit/>
              </a:bodyPr>
              <a:lstStyle/>
              <a:p>
                <a:r>
                  <a:rPr lang="en-US" b="1" u="sng" dirty="0">
                    <a:latin typeface="+mj-lt"/>
                  </a:rPr>
                  <a:t>Model</a:t>
                </a:r>
                <a:r>
                  <a:rPr lang="ko-KR" altLang="en-US" b="1" u="sng" dirty="0">
                    <a:latin typeface="+mj-lt"/>
                  </a:rPr>
                  <a:t> </a:t>
                </a:r>
                <a:r>
                  <a:rPr lang="en-US" altLang="ko-KR" b="1" u="sng" dirty="0">
                    <a:latin typeface="+mj-lt"/>
                  </a:rPr>
                  <a:t>quantification</a:t>
                </a:r>
              </a:p>
              <a:p>
                <a:r>
                  <a:rPr lang="en-US" dirty="0">
                    <a:solidFill>
                      <a:srgbClr val="2A2A2A"/>
                    </a:solidFill>
                    <a:highlight>
                      <a:srgbClr val="FFFFFF"/>
                    </a:highlight>
                    <a:latin typeface="+mj-lt"/>
                  </a:rPr>
                  <a:t>* FOI </a:t>
                </a:r>
                <a14:m>
                  <m:oMath xmlns:m="http://schemas.openxmlformats.org/officeDocument/2006/math">
                    <m:sSub>
                      <m:sSubPr>
                        <m:ctrlPr>
                          <a:rPr lang="en-US" b="0" i="1" smtClean="0">
                            <a:solidFill>
                              <a:srgbClr val="2A2A2A"/>
                            </a:solidFill>
                            <a:highlight>
                              <a:srgbClr val="FFFFFF"/>
                            </a:highlight>
                            <a:latin typeface="Cambria Math" panose="02040503050406030204" pitchFamily="18" charset="0"/>
                          </a:rPr>
                        </m:ctrlPr>
                      </m:sSubPr>
                      <m:e>
                        <m:r>
                          <a:rPr lang="en-US" b="0" i="1" smtClean="0">
                            <a:solidFill>
                              <a:srgbClr val="2A2A2A"/>
                            </a:solidFill>
                            <a:highlight>
                              <a:srgbClr val="FFFFFF"/>
                            </a:highlight>
                            <a:latin typeface="Cambria Math" panose="02040503050406030204" pitchFamily="18" charset="0"/>
                          </a:rPr>
                          <m:t>𝜆</m:t>
                        </m:r>
                      </m:e>
                      <m:sub>
                        <m:r>
                          <a:rPr lang="en-US" b="0" i="1" smtClean="0">
                            <a:solidFill>
                              <a:srgbClr val="2A2A2A"/>
                            </a:solidFill>
                            <a:highlight>
                              <a:srgbClr val="FFFFFF"/>
                            </a:highlight>
                            <a:latin typeface="Cambria Math" panose="02040503050406030204" pitchFamily="18" charset="0"/>
                          </a:rPr>
                          <m:t>𝑖</m:t>
                        </m:r>
                      </m:sub>
                    </m:sSub>
                    <m:r>
                      <a:rPr lang="en-US" b="0" i="1" smtClean="0">
                        <a:solidFill>
                          <a:srgbClr val="2A2A2A"/>
                        </a:solidFill>
                        <a:highlight>
                          <a:srgbClr val="FFFFFF"/>
                        </a:highlight>
                        <a:latin typeface="Cambria Math" panose="02040503050406030204" pitchFamily="18" charset="0"/>
                      </a:rPr>
                      <m:t>=</m:t>
                    </m:r>
                    <m:sSub>
                      <m:sSubPr>
                        <m:ctrlPr>
                          <a:rPr lang="en-US" b="0" i="1" smtClean="0">
                            <a:solidFill>
                              <a:srgbClr val="2A2A2A"/>
                            </a:solidFill>
                            <a:highlight>
                              <a:srgbClr val="FFFFFF"/>
                            </a:highlight>
                            <a:latin typeface="Cambria Math" panose="02040503050406030204" pitchFamily="18" charset="0"/>
                          </a:rPr>
                        </m:ctrlPr>
                      </m:sSubPr>
                      <m:e>
                        <m:r>
                          <a:rPr lang="en-US" b="0" i="1" smtClean="0">
                            <a:solidFill>
                              <a:srgbClr val="2A2A2A"/>
                            </a:solidFill>
                            <a:highlight>
                              <a:srgbClr val="FFFFFF"/>
                            </a:highlight>
                            <a:latin typeface="Cambria Math" panose="02040503050406030204" pitchFamily="18" charset="0"/>
                          </a:rPr>
                          <m:t>𝜆</m:t>
                        </m:r>
                      </m:e>
                      <m:sub>
                        <m:r>
                          <a:rPr lang="en-US" b="0" i="1" smtClean="0">
                            <a:solidFill>
                              <a:srgbClr val="2A2A2A"/>
                            </a:solidFill>
                            <a:highlight>
                              <a:srgbClr val="FFFFFF"/>
                            </a:highlight>
                            <a:latin typeface="Cambria Math" panose="02040503050406030204" pitchFamily="18" charset="0"/>
                          </a:rPr>
                          <m:t>𝑚𝑖</m:t>
                        </m:r>
                      </m:sub>
                    </m:sSub>
                    <m:r>
                      <a:rPr lang="en-US" b="0" i="1" smtClean="0">
                        <a:solidFill>
                          <a:srgbClr val="2A2A2A"/>
                        </a:solidFill>
                        <a:highlight>
                          <a:srgbClr val="FFFFFF"/>
                        </a:highlight>
                        <a:latin typeface="Cambria Math" panose="02040503050406030204" pitchFamily="18" charset="0"/>
                      </a:rPr>
                      <m:t>+</m:t>
                    </m:r>
                    <m:sSub>
                      <m:sSubPr>
                        <m:ctrlPr>
                          <a:rPr lang="en-US" b="0" i="1" smtClean="0">
                            <a:solidFill>
                              <a:srgbClr val="2A2A2A"/>
                            </a:solidFill>
                            <a:highlight>
                              <a:srgbClr val="FFFFFF"/>
                            </a:highlight>
                            <a:latin typeface="Cambria Math" panose="02040503050406030204" pitchFamily="18" charset="0"/>
                          </a:rPr>
                        </m:ctrlPr>
                      </m:sSubPr>
                      <m:e>
                        <m:r>
                          <a:rPr lang="en-US" b="0" i="1" smtClean="0">
                            <a:solidFill>
                              <a:srgbClr val="2A2A2A"/>
                            </a:solidFill>
                            <a:highlight>
                              <a:srgbClr val="FFFFFF"/>
                            </a:highlight>
                            <a:latin typeface="Cambria Math" panose="02040503050406030204" pitchFamily="18" charset="0"/>
                          </a:rPr>
                          <m:t>𝜆</m:t>
                        </m:r>
                      </m:e>
                      <m:sub>
                        <m:r>
                          <a:rPr lang="en-US" b="0" i="1" smtClean="0">
                            <a:solidFill>
                              <a:srgbClr val="2A2A2A"/>
                            </a:solidFill>
                            <a:highlight>
                              <a:srgbClr val="FFFFFF"/>
                            </a:highlight>
                            <a:latin typeface="Cambria Math" panose="02040503050406030204" pitchFamily="18" charset="0"/>
                          </a:rPr>
                          <m:t>𝑐𝑖</m:t>
                        </m:r>
                      </m:sub>
                    </m:sSub>
                  </m:oMath>
                </a14:m>
                <a:endParaRPr lang="en-US" b="1" u="sng" dirty="0">
                  <a:latin typeface="+mj-lt"/>
                </a:endParaRPr>
              </a:p>
            </p:txBody>
          </p:sp>
        </mc:Choice>
        <mc:Fallback xmlns="">
          <p:sp>
            <p:nvSpPr>
              <p:cNvPr id="3" name="TextBox 2">
                <a:extLst>
                  <a:ext uri="{FF2B5EF4-FFF2-40B4-BE49-F238E27FC236}">
                    <a16:creationId xmlns:a16="http://schemas.microsoft.com/office/drawing/2014/main" id="{714AF5A0-21E8-0AB8-27B6-6EFAE96D9A51}"/>
                  </a:ext>
                </a:extLst>
              </p:cNvPr>
              <p:cNvSpPr txBox="1">
                <a:spLocks noRot="1" noChangeAspect="1" noMove="1" noResize="1" noEditPoints="1" noAdjustHandles="1" noChangeArrowheads="1" noChangeShapeType="1" noTextEdit="1"/>
              </p:cNvSpPr>
              <p:nvPr/>
            </p:nvSpPr>
            <p:spPr>
              <a:xfrm>
                <a:off x="458574" y="2199794"/>
                <a:ext cx="4850027" cy="646331"/>
              </a:xfrm>
              <a:prstGeom prst="rect">
                <a:avLst/>
              </a:prstGeom>
              <a:blipFill>
                <a:blip r:embed="rId4"/>
                <a:stretch>
                  <a:fillRect l="-1044" t="-5769" b="-11538"/>
                </a:stretch>
              </a:blipFill>
            </p:spPr>
            <p:txBody>
              <a:bodyPr/>
              <a:lstStyle/>
              <a:p>
                <a:r>
                  <a:rPr lang="en-KR">
                    <a:noFill/>
                  </a:rPr>
                  <a:t> </a:t>
                </a:r>
              </a:p>
            </p:txBody>
          </p:sp>
        </mc:Fallback>
      </mc:AlternateContent>
      <p:pic>
        <p:nvPicPr>
          <p:cNvPr id="17" name="Picture 16">
            <a:extLst>
              <a:ext uri="{FF2B5EF4-FFF2-40B4-BE49-F238E27FC236}">
                <a16:creationId xmlns:a16="http://schemas.microsoft.com/office/drawing/2014/main" id="{61B2D89F-3881-815A-766D-42D685D2427D}"/>
              </a:ext>
            </a:extLst>
          </p:cNvPr>
          <p:cNvPicPr>
            <a:picLocks noChangeAspect="1"/>
          </p:cNvPicPr>
          <p:nvPr/>
        </p:nvPicPr>
        <p:blipFill>
          <a:blip r:embed="rId5"/>
          <a:stretch>
            <a:fillRect/>
          </a:stretch>
        </p:blipFill>
        <p:spPr>
          <a:xfrm>
            <a:off x="731487" y="2782378"/>
            <a:ext cx="3925280" cy="986154"/>
          </a:xfrm>
          <a:prstGeom prst="rect">
            <a:avLst/>
          </a:prstGeom>
        </p:spPr>
      </p:pic>
      <p:pic>
        <p:nvPicPr>
          <p:cNvPr id="18" name="Picture 17">
            <a:extLst>
              <a:ext uri="{FF2B5EF4-FFF2-40B4-BE49-F238E27FC236}">
                <a16:creationId xmlns:a16="http://schemas.microsoft.com/office/drawing/2014/main" id="{AE9D3BDB-A10E-BC22-2828-FE0FE5A469C8}"/>
              </a:ext>
            </a:extLst>
          </p:cNvPr>
          <p:cNvPicPr>
            <a:picLocks noChangeAspect="1"/>
          </p:cNvPicPr>
          <p:nvPr/>
        </p:nvPicPr>
        <p:blipFill>
          <a:blip r:embed="rId6"/>
          <a:stretch>
            <a:fillRect/>
          </a:stretch>
        </p:blipFill>
        <p:spPr>
          <a:xfrm>
            <a:off x="755492" y="3662412"/>
            <a:ext cx="2836051" cy="838652"/>
          </a:xfrm>
          <a:prstGeom prst="rect">
            <a:avLst/>
          </a:prstGeom>
        </p:spPr>
      </p:pic>
      <p:pic>
        <p:nvPicPr>
          <p:cNvPr id="19" name="Picture 18">
            <a:extLst>
              <a:ext uri="{FF2B5EF4-FFF2-40B4-BE49-F238E27FC236}">
                <a16:creationId xmlns:a16="http://schemas.microsoft.com/office/drawing/2014/main" id="{42990DAC-1EB7-3751-B12F-02030F3929A5}"/>
              </a:ext>
            </a:extLst>
          </p:cNvPr>
          <p:cNvPicPr>
            <a:picLocks noChangeAspect="1"/>
          </p:cNvPicPr>
          <p:nvPr/>
        </p:nvPicPr>
        <p:blipFill>
          <a:blip r:embed="rId7"/>
          <a:stretch>
            <a:fillRect/>
          </a:stretch>
        </p:blipFill>
        <p:spPr>
          <a:xfrm>
            <a:off x="6513169" y="2120371"/>
            <a:ext cx="5031102" cy="3084081"/>
          </a:xfrm>
          <a:prstGeom prst="rect">
            <a:avLst/>
          </a:prstGeom>
          <a:ln>
            <a:noFill/>
          </a:ln>
          <a:effectLst>
            <a:outerShdw blurRad="292100" dist="139700" dir="2700000" algn="tl" rotWithShape="0">
              <a:srgbClr val="333333">
                <a:alpha val="65000"/>
              </a:srgbClr>
            </a:outerShdw>
          </a:effectLst>
        </p:spPr>
      </p:pic>
      <p:pic>
        <p:nvPicPr>
          <p:cNvPr id="20" name="Picture 19">
            <a:extLst>
              <a:ext uri="{FF2B5EF4-FFF2-40B4-BE49-F238E27FC236}">
                <a16:creationId xmlns:a16="http://schemas.microsoft.com/office/drawing/2014/main" id="{8894AAB5-1D98-58AB-DF4A-027C33554FEF}"/>
              </a:ext>
            </a:extLst>
          </p:cNvPr>
          <p:cNvPicPr>
            <a:picLocks noChangeAspect="1"/>
          </p:cNvPicPr>
          <p:nvPr/>
        </p:nvPicPr>
        <p:blipFill>
          <a:blip r:embed="rId8"/>
          <a:stretch>
            <a:fillRect/>
          </a:stretch>
        </p:blipFill>
        <p:spPr>
          <a:xfrm>
            <a:off x="4550529" y="3829392"/>
            <a:ext cx="3925280" cy="275011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88427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Model</a:t>
            </a:r>
            <a:r>
              <a:rPr lang="ko-KR" altLang="en-US" b="1" u="sng" dirty="0">
                <a:latin typeface="+mj-lt"/>
              </a:rPr>
              <a:t> </a:t>
            </a:r>
            <a:r>
              <a:rPr lang="en-US" altLang="ko-KR" b="1" u="sng" dirty="0">
                <a:latin typeface="+mj-lt"/>
              </a:rPr>
              <a:t>quantification and validation</a:t>
            </a:r>
            <a:endParaRPr lang="en-US" b="1" u="sng" dirty="0">
              <a:latin typeface="+mj-lt"/>
            </a:endParaRPr>
          </a:p>
        </p:txBody>
      </p:sp>
      <p:pic>
        <p:nvPicPr>
          <p:cNvPr id="4" name="Picture 3">
            <a:extLst>
              <a:ext uri="{FF2B5EF4-FFF2-40B4-BE49-F238E27FC236}">
                <a16:creationId xmlns:a16="http://schemas.microsoft.com/office/drawing/2014/main" id="{24F6D069-B665-9FD8-1BE3-98E7026D3DCE}"/>
              </a:ext>
            </a:extLst>
          </p:cNvPr>
          <p:cNvPicPr>
            <a:picLocks noChangeAspect="1"/>
          </p:cNvPicPr>
          <p:nvPr/>
        </p:nvPicPr>
        <p:blipFill>
          <a:blip r:embed="rId4"/>
          <a:stretch>
            <a:fillRect/>
          </a:stretch>
        </p:blipFill>
        <p:spPr>
          <a:xfrm>
            <a:off x="458574" y="2569126"/>
            <a:ext cx="7122869" cy="3951415"/>
          </a:xfrm>
          <a:prstGeom prst="rect">
            <a:avLst/>
          </a:prstGeom>
        </p:spPr>
      </p:pic>
      <p:pic>
        <p:nvPicPr>
          <p:cNvPr id="5" name="Picture 4">
            <a:extLst>
              <a:ext uri="{FF2B5EF4-FFF2-40B4-BE49-F238E27FC236}">
                <a16:creationId xmlns:a16="http://schemas.microsoft.com/office/drawing/2014/main" id="{C56056B4-EB0D-564A-0BD4-358546C676D2}"/>
              </a:ext>
            </a:extLst>
          </p:cNvPr>
          <p:cNvPicPr>
            <a:picLocks noChangeAspect="1"/>
          </p:cNvPicPr>
          <p:nvPr/>
        </p:nvPicPr>
        <p:blipFill rotWithShape="1">
          <a:blip r:embed="rId5"/>
          <a:srcRect l="18001"/>
          <a:stretch/>
        </p:blipFill>
        <p:spPr>
          <a:xfrm>
            <a:off x="8461338" y="0"/>
            <a:ext cx="3272088" cy="6665254"/>
          </a:xfrm>
          <a:prstGeom prst="rect">
            <a:avLst/>
          </a:prstGeom>
        </p:spPr>
      </p:pic>
      <p:sp>
        <p:nvSpPr>
          <p:cNvPr id="9" name="TextBox 8">
            <a:extLst>
              <a:ext uri="{FF2B5EF4-FFF2-40B4-BE49-F238E27FC236}">
                <a16:creationId xmlns:a16="http://schemas.microsoft.com/office/drawing/2014/main" id="{A068D4AA-92B8-5DB4-89CD-3FBA8022A699}"/>
              </a:ext>
            </a:extLst>
          </p:cNvPr>
          <p:cNvSpPr txBox="1"/>
          <p:nvPr/>
        </p:nvSpPr>
        <p:spPr>
          <a:xfrm>
            <a:off x="8734245" y="76593"/>
            <a:ext cx="2726267" cy="261610"/>
          </a:xfrm>
          <a:prstGeom prst="rect">
            <a:avLst/>
          </a:prstGeom>
          <a:noFill/>
        </p:spPr>
        <p:txBody>
          <a:bodyPr wrap="square">
            <a:spAutoFit/>
          </a:bodyPr>
          <a:lstStyle/>
          <a:p>
            <a:r>
              <a:rPr lang="en-US" sz="1100" dirty="0"/>
              <a:t>B</a:t>
            </a:r>
            <a:r>
              <a:rPr lang="en-KR" sz="1100" dirty="0"/>
              <a:t>ehavioral adaptation (x)</a:t>
            </a:r>
          </a:p>
        </p:txBody>
      </p:sp>
      <p:sp>
        <p:nvSpPr>
          <p:cNvPr id="10" name="TextBox 9">
            <a:extLst>
              <a:ext uri="{FF2B5EF4-FFF2-40B4-BE49-F238E27FC236}">
                <a16:creationId xmlns:a16="http://schemas.microsoft.com/office/drawing/2014/main" id="{EB3AAF79-0DED-2B08-A2B5-14A9AA72537E}"/>
              </a:ext>
            </a:extLst>
          </p:cNvPr>
          <p:cNvSpPr txBox="1"/>
          <p:nvPr/>
        </p:nvSpPr>
        <p:spPr>
          <a:xfrm>
            <a:off x="8734245" y="2218082"/>
            <a:ext cx="2726267" cy="261610"/>
          </a:xfrm>
          <a:prstGeom prst="rect">
            <a:avLst/>
          </a:prstGeom>
          <a:noFill/>
        </p:spPr>
        <p:txBody>
          <a:bodyPr wrap="square">
            <a:spAutoFit/>
          </a:bodyPr>
          <a:lstStyle/>
          <a:p>
            <a:r>
              <a:rPr lang="en-US" sz="1100" dirty="0"/>
              <a:t>B</a:t>
            </a:r>
            <a:r>
              <a:rPr lang="en-KR" sz="1100" dirty="0"/>
              <a:t>ehavioral adaptation only in July</a:t>
            </a:r>
          </a:p>
        </p:txBody>
      </p:sp>
      <p:sp>
        <p:nvSpPr>
          <p:cNvPr id="11" name="TextBox 10">
            <a:extLst>
              <a:ext uri="{FF2B5EF4-FFF2-40B4-BE49-F238E27FC236}">
                <a16:creationId xmlns:a16="http://schemas.microsoft.com/office/drawing/2014/main" id="{B15D9D1C-6E1F-889A-2658-A560F1BD59F1}"/>
              </a:ext>
            </a:extLst>
          </p:cNvPr>
          <p:cNvSpPr txBox="1"/>
          <p:nvPr/>
        </p:nvSpPr>
        <p:spPr>
          <a:xfrm>
            <a:off x="8734246" y="4491920"/>
            <a:ext cx="2726267" cy="261610"/>
          </a:xfrm>
          <a:prstGeom prst="rect">
            <a:avLst/>
          </a:prstGeom>
          <a:noFill/>
        </p:spPr>
        <p:txBody>
          <a:bodyPr wrap="square">
            <a:spAutoFit/>
          </a:bodyPr>
          <a:lstStyle/>
          <a:p>
            <a:r>
              <a:rPr lang="en-US" sz="1100" dirty="0"/>
              <a:t>B</a:t>
            </a:r>
            <a:r>
              <a:rPr lang="en-KR" sz="1100" dirty="0"/>
              <a:t>ehavioral adaptation in June and in July</a:t>
            </a:r>
          </a:p>
        </p:txBody>
      </p:sp>
      <p:sp>
        <p:nvSpPr>
          <p:cNvPr id="13" name="Rectangle 12">
            <a:extLst>
              <a:ext uri="{FF2B5EF4-FFF2-40B4-BE49-F238E27FC236}">
                <a16:creationId xmlns:a16="http://schemas.microsoft.com/office/drawing/2014/main" id="{F2C7BE1A-49F6-E1E2-CA40-40EDEE559EE1}"/>
              </a:ext>
            </a:extLst>
          </p:cNvPr>
          <p:cNvSpPr/>
          <p:nvPr/>
        </p:nvSpPr>
        <p:spPr>
          <a:xfrm>
            <a:off x="8901515" y="2406074"/>
            <a:ext cx="2011249" cy="1856386"/>
          </a:xfrm>
          <a:prstGeom prst="rect">
            <a:avLst/>
          </a:prstGeom>
          <a:solidFill>
            <a:srgbClr val="199DD4">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4" name="Rectangle 13">
            <a:extLst>
              <a:ext uri="{FF2B5EF4-FFF2-40B4-BE49-F238E27FC236}">
                <a16:creationId xmlns:a16="http://schemas.microsoft.com/office/drawing/2014/main" id="{B9E27F66-4DE8-DEC6-5FBB-2CC003979EDD}"/>
              </a:ext>
            </a:extLst>
          </p:cNvPr>
          <p:cNvSpPr/>
          <p:nvPr/>
        </p:nvSpPr>
        <p:spPr>
          <a:xfrm>
            <a:off x="8915700" y="4692327"/>
            <a:ext cx="1455967" cy="1844642"/>
          </a:xfrm>
          <a:prstGeom prst="rect">
            <a:avLst/>
          </a:prstGeom>
          <a:solidFill>
            <a:srgbClr val="199DD4">
              <a:alpha val="1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a:p>
        </p:txBody>
      </p:sp>
      <p:sp>
        <p:nvSpPr>
          <p:cNvPr id="15" name="Rectangle 14">
            <a:extLst>
              <a:ext uri="{FF2B5EF4-FFF2-40B4-BE49-F238E27FC236}">
                <a16:creationId xmlns:a16="http://schemas.microsoft.com/office/drawing/2014/main" id="{6782FAD4-03B3-4EA2-6C5A-6D8EB3EC9442}"/>
              </a:ext>
            </a:extLst>
          </p:cNvPr>
          <p:cNvSpPr/>
          <p:nvPr/>
        </p:nvSpPr>
        <p:spPr>
          <a:xfrm>
            <a:off x="10912765" y="2406074"/>
            <a:ext cx="614218" cy="1856386"/>
          </a:xfrm>
          <a:prstGeom prst="rect">
            <a:avLst/>
          </a:prstGeom>
          <a:solidFill>
            <a:schemeClr val="accent5">
              <a:lumMod val="20000"/>
              <a:lumOff val="80000"/>
              <a:alpha val="1882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dirty="0"/>
          </a:p>
        </p:txBody>
      </p:sp>
      <p:sp>
        <p:nvSpPr>
          <p:cNvPr id="16" name="Rectangle 15">
            <a:extLst>
              <a:ext uri="{FF2B5EF4-FFF2-40B4-BE49-F238E27FC236}">
                <a16:creationId xmlns:a16="http://schemas.microsoft.com/office/drawing/2014/main" id="{BE741B4E-F394-C1C2-1487-134535B8EEB0}"/>
              </a:ext>
            </a:extLst>
          </p:cNvPr>
          <p:cNvSpPr/>
          <p:nvPr/>
        </p:nvSpPr>
        <p:spPr>
          <a:xfrm>
            <a:off x="10371667" y="4686455"/>
            <a:ext cx="1155316" cy="1856386"/>
          </a:xfrm>
          <a:prstGeom prst="rect">
            <a:avLst/>
          </a:prstGeom>
          <a:solidFill>
            <a:schemeClr val="accent5">
              <a:lumMod val="20000"/>
              <a:lumOff val="80000"/>
              <a:alpha val="1882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KR" dirty="0"/>
          </a:p>
        </p:txBody>
      </p:sp>
      <p:sp>
        <p:nvSpPr>
          <p:cNvPr id="7" name="TextBox 6">
            <a:extLst>
              <a:ext uri="{FF2B5EF4-FFF2-40B4-BE49-F238E27FC236}">
                <a16:creationId xmlns:a16="http://schemas.microsoft.com/office/drawing/2014/main" id="{6AE9F7F1-D070-A843-CB60-5D875F001CC4}"/>
              </a:ext>
            </a:extLst>
          </p:cNvPr>
          <p:cNvSpPr txBox="1"/>
          <p:nvPr/>
        </p:nvSpPr>
        <p:spPr>
          <a:xfrm>
            <a:off x="458574" y="6510406"/>
            <a:ext cx="5637426" cy="293607"/>
          </a:xfrm>
          <a:prstGeom prst="rect">
            <a:avLst/>
          </a:prstGeom>
          <a:noFill/>
        </p:spPr>
        <p:txBody>
          <a:bodyPr wrap="square">
            <a:spAutoFit/>
          </a:bodyPr>
          <a:lstStyle/>
          <a:p>
            <a:pPr marL="342900" lvl="1" indent="-342900">
              <a:lnSpc>
                <a:spcPct val="120000"/>
              </a:lnSpc>
              <a:buClr>
                <a:srgbClr val="A885DF"/>
              </a:buClr>
              <a:buSzPct val="71428"/>
              <a:buFont typeface="Arial" panose="020B0604020202020204" pitchFamily="34" charset="0"/>
              <a:buChar char="•"/>
              <a:tabLst>
                <a:tab pos="227329" algn="l"/>
              </a:tabLst>
            </a:pPr>
            <a:r>
              <a:rPr lang="en-US" altLang="ko-KR" sz="1200" b="1" spc="10" dirty="0">
                <a:latin typeface="Arial" panose="020B0604020202020204" pitchFamily="34" charset="0"/>
                <a:cs typeface="Arial" panose="020B0604020202020204" pitchFamily="34" charset="0"/>
              </a:rPr>
              <a:t>Data </a:t>
            </a:r>
            <a:r>
              <a:rPr lang="en-US" altLang="ko-KR" sz="1200" b="1" spc="5" dirty="0">
                <a:latin typeface="Arial" panose="020B0604020202020204" pitchFamily="34" charset="0"/>
                <a:cs typeface="Arial" panose="020B0604020202020204" pitchFamily="34" charset="0"/>
              </a:rPr>
              <a:t>analysis (statistical</a:t>
            </a:r>
            <a:r>
              <a:rPr lang="en-US" altLang="ko-KR" sz="1200" b="1" spc="-25" dirty="0">
                <a:latin typeface="Arial" panose="020B0604020202020204" pitchFamily="34" charset="0"/>
                <a:cs typeface="Arial" panose="020B0604020202020204" pitchFamily="34" charset="0"/>
              </a:rPr>
              <a:t> </a:t>
            </a:r>
            <a:r>
              <a:rPr lang="en-US" altLang="ko-KR" sz="1200" b="1" spc="5" dirty="0">
                <a:latin typeface="Arial" panose="020B0604020202020204" pitchFamily="34" charset="0"/>
                <a:cs typeface="Arial" panose="020B0604020202020204" pitchFamily="34" charset="0"/>
              </a:rPr>
              <a:t>modelling) – Bayesian approach</a:t>
            </a:r>
          </a:p>
        </p:txBody>
      </p:sp>
    </p:spTree>
    <p:extLst>
      <p:ext uri="{BB962C8B-B14F-4D97-AF65-F5344CB8AC3E}">
        <p14:creationId xmlns:p14="http://schemas.microsoft.com/office/powerpoint/2010/main" val="2262278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Prediction and Optimization</a:t>
            </a:r>
          </a:p>
        </p:txBody>
      </p:sp>
      <p:sp>
        <p:nvSpPr>
          <p:cNvPr id="2" name="TextBox 1">
            <a:extLst>
              <a:ext uri="{FF2B5EF4-FFF2-40B4-BE49-F238E27FC236}">
                <a16:creationId xmlns:a16="http://schemas.microsoft.com/office/drawing/2014/main" id="{245CC750-AEF8-EA02-8536-CAA3DB6F2005}"/>
              </a:ext>
            </a:extLst>
          </p:cNvPr>
          <p:cNvSpPr txBox="1"/>
          <p:nvPr/>
        </p:nvSpPr>
        <p:spPr>
          <a:xfrm>
            <a:off x="458574" y="2569126"/>
            <a:ext cx="7177606" cy="646331"/>
          </a:xfrm>
          <a:prstGeom prst="rect">
            <a:avLst/>
          </a:prstGeom>
          <a:noFill/>
        </p:spPr>
        <p:txBody>
          <a:bodyPr wrap="none" rtlCol="0">
            <a:spAutoFit/>
          </a:bodyPr>
          <a:lstStyle/>
          <a:p>
            <a:pPr algn="l" fontAlgn="base"/>
            <a:r>
              <a:rPr lang="en-US" dirty="0">
                <a:solidFill>
                  <a:srgbClr val="2A2A2A"/>
                </a:solidFill>
                <a:highlight>
                  <a:srgbClr val="FFFFFF"/>
                </a:highlight>
                <a:latin typeface="+mj-lt"/>
              </a:rPr>
              <a:t>The Decline in the Mpox Outbreak With and Without Behavioral Adaptations</a:t>
            </a:r>
          </a:p>
          <a:p>
            <a:endParaRPr lang="en-KR" dirty="0"/>
          </a:p>
        </p:txBody>
      </p:sp>
      <p:pic>
        <p:nvPicPr>
          <p:cNvPr id="8" name="Picture 7">
            <a:extLst>
              <a:ext uri="{FF2B5EF4-FFF2-40B4-BE49-F238E27FC236}">
                <a16:creationId xmlns:a16="http://schemas.microsoft.com/office/drawing/2014/main" id="{246279CE-75AB-76DF-E174-C8F52FEC188D}"/>
              </a:ext>
            </a:extLst>
          </p:cNvPr>
          <p:cNvPicPr>
            <a:picLocks noChangeAspect="1"/>
          </p:cNvPicPr>
          <p:nvPr/>
        </p:nvPicPr>
        <p:blipFill rotWithShape="1">
          <a:blip r:embed="rId4"/>
          <a:srcRect t="414"/>
          <a:stretch/>
        </p:blipFill>
        <p:spPr>
          <a:xfrm>
            <a:off x="3144109" y="2938458"/>
            <a:ext cx="5398528" cy="3695845"/>
          </a:xfrm>
          <a:prstGeom prst="rect">
            <a:avLst/>
          </a:prstGeom>
        </p:spPr>
      </p:pic>
      <p:sp>
        <p:nvSpPr>
          <p:cNvPr id="12" name="TextBox 11">
            <a:extLst>
              <a:ext uri="{FF2B5EF4-FFF2-40B4-BE49-F238E27FC236}">
                <a16:creationId xmlns:a16="http://schemas.microsoft.com/office/drawing/2014/main" id="{B1E1397B-8A76-F7DD-AAAE-E1886B4635DD}"/>
              </a:ext>
            </a:extLst>
          </p:cNvPr>
          <p:cNvSpPr txBox="1"/>
          <p:nvPr/>
        </p:nvSpPr>
        <p:spPr>
          <a:xfrm>
            <a:off x="3330223" y="3030047"/>
            <a:ext cx="2726267" cy="261610"/>
          </a:xfrm>
          <a:prstGeom prst="rect">
            <a:avLst/>
          </a:prstGeom>
          <a:noFill/>
        </p:spPr>
        <p:txBody>
          <a:bodyPr wrap="square">
            <a:spAutoFit/>
          </a:bodyPr>
          <a:lstStyle/>
          <a:p>
            <a:r>
              <a:rPr lang="en-US" sz="1100" dirty="0"/>
              <a:t>B</a:t>
            </a:r>
            <a:r>
              <a:rPr lang="en-KR" sz="1100" dirty="0"/>
              <a:t>ehavioral adaptation (x)</a:t>
            </a:r>
          </a:p>
        </p:txBody>
      </p:sp>
      <p:sp>
        <p:nvSpPr>
          <p:cNvPr id="17" name="TextBox 16">
            <a:extLst>
              <a:ext uri="{FF2B5EF4-FFF2-40B4-BE49-F238E27FC236}">
                <a16:creationId xmlns:a16="http://schemas.microsoft.com/office/drawing/2014/main" id="{072E6CAA-43F9-1B5D-DD9A-55B8AB546635}"/>
              </a:ext>
            </a:extLst>
          </p:cNvPr>
          <p:cNvSpPr txBox="1"/>
          <p:nvPr/>
        </p:nvSpPr>
        <p:spPr>
          <a:xfrm>
            <a:off x="3330222" y="4877969"/>
            <a:ext cx="2726267" cy="261610"/>
          </a:xfrm>
          <a:prstGeom prst="rect">
            <a:avLst/>
          </a:prstGeom>
          <a:noFill/>
        </p:spPr>
        <p:txBody>
          <a:bodyPr wrap="square">
            <a:spAutoFit/>
          </a:bodyPr>
          <a:lstStyle/>
          <a:p>
            <a:r>
              <a:rPr lang="en-US" sz="1100" dirty="0"/>
              <a:t>B</a:t>
            </a:r>
            <a:r>
              <a:rPr lang="en-KR" sz="1100" dirty="0"/>
              <a:t>ehavioral adaptation only in July</a:t>
            </a:r>
          </a:p>
        </p:txBody>
      </p:sp>
      <p:sp>
        <p:nvSpPr>
          <p:cNvPr id="18" name="TextBox 17">
            <a:extLst>
              <a:ext uri="{FF2B5EF4-FFF2-40B4-BE49-F238E27FC236}">
                <a16:creationId xmlns:a16="http://schemas.microsoft.com/office/drawing/2014/main" id="{85F0ED5F-63E1-FB9F-3936-D2F1DE14D4CD}"/>
              </a:ext>
            </a:extLst>
          </p:cNvPr>
          <p:cNvSpPr txBox="1"/>
          <p:nvPr/>
        </p:nvSpPr>
        <p:spPr>
          <a:xfrm>
            <a:off x="6047030" y="4870275"/>
            <a:ext cx="2726267" cy="261610"/>
          </a:xfrm>
          <a:prstGeom prst="rect">
            <a:avLst/>
          </a:prstGeom>
          <a:noFill/>
        </p:spPr>
        <p:txBody>
          <a:bodyPr wrap="square">
            <a:spAutoFit/>
          </a:bodyPr>
          <a:lstStyle/>
          <a:p>
            <a:r>
              <a:rPr lang="en-US" sz="1100" dirty="0"/>
              <a:t>B</a:t>
            </a:r>
            <a:r>
              <a:rPr lang="en-KR" sz="1100" dirty="0"/>
              <a:t>ehavioral adaptation in June and in July</a:t>
            </a:r>
          </a:p>
        </p:txBody>
      </p:sp>
      <p:sp>
        <p:nvSpPr>
          <p:cNvPr id="19" name="TextBox 18">
            <a:extLst>
              <a:ext uri="{FF2B5EF4-FFF2-40B4-BE49-F238E27FC236}">
                <a16:creationId xmlns:a16="http://schemas.microsoft.com/office/drawing/2014/main" id="{ADE97C7A-2984-D4B0-CBB7-EEAFB29869DD}"/>
              </a:ext>
            </a:extLst>
          </p:cNvPr>
          <p:cNvSpPr txBox="1"/>
          <p:nvPr/>
        </p:nvSpPr>
        <p:spPr>
          <a:xfrm>
            <a:off x="6606215" y="3030047"/>
            <a:ext cx="2726267" cy="261610"/>
          </a:xfrm>
          <a:prstGeom prst="rect">
            <a:avLst/>
          </a:prstGeom>
          <a:noFill/>
        </p:spPr>
        <p:txBody>
          <a:bodyPr wrap="square">
            <a:spAutoFit/>
          </a:bodyPr>
          <a:lstStyle/>
          <a:p>
            <a:r>
              <a:rPr lang="en-US" sz="1100" dirty="0"/>
              <a:t>B</a:t>
            </a:r>
            <a:r>
              <a:rPr lang="en-KR" sz="1100" dirty="0"/>
              <a:t>ehavioral adaptation (x)</a:t>
            </a:r>
          </a:p>
        </p:txBody>
      </p:sp>
    </p:spTree>
    <p:extLst>
      <p:ext uri="{BB962C8B-B14F-4D97-AF65-F5344CB8AC3E}">
        <p14:creationId xmlns:p14="http://schemas.microsoft.com/office/powerpoint/2010/main" val="4088615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Prediction and Optimization</a:t>
            </a:r>
          </a:p>
        </p:txBody>
      </p:sp>
      <p:sp>
        <p:nvSpPr>
          <p:cNvPr id="2" name="TextBox 1">
            <a:extLst>
              <a:ext uri="{FF2B5EF4-FFF2-40B4-BE49-F238E27FC236}">
                <a16:creationId xmlns:a16="http://schemas.microsoft.com/office/drawing/2014/main" id="{245CC750-AEF8-EA02-8536-CAA3DB6F2005}"/>
              </a:ext>
            </a:extLst>
          </p:cNvPr>
          <p:cNvSpPr txBox="1"/>
          <p:nvPr/>
        </p:nvSpPr>
        <p:spPr>
          <a:xfrm>
            <a:off x="458574" y="2569126"/>
            <a:ext cx="6074227" cy="369332"/>
          </a:xfrm>
          <a:prstGeom prst="rect">
            <a:avLst/>
          </a:prstGeom>
          <a:noFill/>
        </p:spPr>
        <p:txBody>
          <a:bodyPr wrap="none" rtlCol="0">
            <a:spAutoFit/>
          </a:bodyPr>
          <a:lstStyle/>
          <a:p>
            <a:pPr algn="l" fontAlgn="base"/>
            <a:r>
              <a:rPr lang="en-US" dirty="0">
                <a:solidFill>
                  <a:srgbClr val="2A2A2A"/>
                </a:solidFill>
                <a:highlight>
                  <a:srgbClr val="FFFFFF"/>
                </a:highlight>
                <a:latin typeface="+mj-lt"/>
              </a:rPr>
              <a:t>Distribution</a:t>
            </a:r>
            <a:r>
              <a:rPr lang="en-US" b="1" i="0" u="none" strike="noStrike" dirty="0">
                <a:solidFill>
                  <a:srgbClr val="2A2A2A"/>
                </a:solidFill>
                <a:effectLst/>
                <a:latin typeface="Source Sans Pro" panose="020B0503030403020204" pitchFamily="34" charset="0"/>
              </a:rPr>
              <a:t> </a:t>
            </a:r>
            <a:r>
              <a:rPr lang="en-US" dirty="0">
                <a:solidFill>
                  <a:srgbClr val="2A2A2A"/>
                </a:solidFill>
                <a:highlight>
                  <a:srgbClr val="FFFFFF"/>
                </a:highlight>
                <a:latin typeface="+mj-lt"/>
              </a:rPr>
              <a:t>of Mpox Cases According to Level of Sexual Activity</a:t>
            </a:r>
          </a:p>
        </p:txBody>
      </p:sp>
      <p:pic>
        <p:nvPicPr>
          <p:cNvPr id="4" name="Picture 3">
            <a:extLst>
              <a:ext uri="{FF2B5EF4-FFF2-40B4-BE49-F238E27FC236}">
                <a16:creationId xmlns:a16="http://schemas.microsoft.com/office/drawing/2014/main" id="{3F2D7E8A-05EA-020E-619F-234C9154D87C}"/>
              </a:ext>
            </a:extLst>
          </p:cNvPr>
          <p:cNvPicPr>
            <a:picLocks noChangeAspect="1"/>
          </p:cNvPicPr>
          <p:nvPr/>
        </p:nvPicPr>
        <p:blipFill>
          <a:blip r:embed="rId4"/>
          <a:stretch>
            <a:fillRect/>
          </a:stretch>
        </p:blipFill>
        <p:spPr>
          <a:xfrm>
            <a:off x="1268972" y="2938458"/>
            <a:ext cx="5362488" cy="3919051"/>
          </a:xfrm>
          <a:prstGeom prst="rect">
            <a:avLst/>
          </a:prstGeom>
        </p:spPr>
      </p:pic>
      <p:sp>
        <p:nvSpPr>
          <p:cNvPr id="7" name="TextBox 6">
            <a:extLst>
              <a:ext uri="{FF2B5EF4-FFF2-40B4-BE49-F238E27FC236}">
                <a16:creationId xmlns:a16="http://schemas.microsoft.com/office/drawing/2014/main" id="{4C971296-2F50-27E3-3F08-AF1E3149F92A}"/>
              </a:ext>
            </a:extLst>
          </p:cNvPr>
          <p:cNvSpPr txBox="1"/>
          <p:nvPr/>
        </p:nvSpPr>
        <p:spPr>
          <a:xfrm>
            <a:off x="6812692" y="2938458"/>
            <a:ext cx="4703805" cy="1727652"/>
          </a:xfrm>
          <a:prstGeom prst="rect">
            <a:avLst/>
          </a:prstGeom>
          <a:noFill/>
        </p:spPr>
        <p:txBody>
          <a:bodyPr wrap="square">
            <a:spAutoFit/>
          </a:bodyPr>
          <a:lstStyle/>
          <a:p>
            <a:pPr>
              <a:lnSpc>
                <a:spcPct val="150000"/>
              </a:lnSpc>
              <a:buSzPct val="104000"/>
            </a:pPr>
            <a:r>
              <a:rPr lang="en-KR" sz="1200" b="1" dirty="0"/>
              <a:t>A. </a:t>
            </a:r>
            <a:r>
              <a:rPr lang="en-KR" sz="1200" dirty="0"/>
              <a:t>Distribution of cumulative mpox cases until 25 July 2022. </a:t>
            </a:r>
          </a:p>
          <a:p>
            <a:pPr>
              <a:lnSpc>
                <a:spcPct val="150000"/>
              </a:lnSpc>
            </a:pPr>
            <a:r>
              <a:rPr lang="en-KR" sz="1200" b="1" dirty="0"/>
              <a:t>B. </a:t>
            </a:r>
            <a:r>
              <a:rPr lang="en-KR" sz="1200" dirty="0"/>
              <a:t>Distribution of daily mpox cases. </a:t>
            </a:r>
          </a:p>
          <a:p>
            <a:pPr>
              <a:lnSpc>
                <a:spcPct val="150000"/>
              </a:lnSpc>
            </a:pPr>
            <a:r>
              <a:rPr lang="en-KR" sz="1200" b="1" dirty="0"/>
              <a:t>C. </a:t>
            </a:r>
            <a:r>
              <a:rPr lang="en-KR" sz="1200" dirty="0"/>
              <a:t>Percent of MSM with very high sexual activity being</a:t>
            </a:r>
          </a:p>
          <a:p>
            <a:pPr>
              <a:lnSpc>
                <a:spcPct val="150000"/>
              </a:lnSpc>
            </a:pPr>
            <a:r>
              <a:rPr lang="en-KR" sz="1200" dirty="0"/>
              <a:t>     susceptible to monkeypox virus. </a:t>
            </a:r>
          </a:p>
          <a:p>
            <a:pPr>
              <a:lnSpc>
                <a:spcPct val="150000"/>
              </a:lnSpc>
            </a:pPr>
            <a:r>
              <a:rPr lang="en-KR" sz="1200" b="1" dirty="0"/>
              <a:t>D. </a:t>
            </a:r>
            <a:r>
              <a:rPr lang="en-KR" sz="1200" dirty="0"/>
              <a:t>Distribution of new monkeypox virus infections among MSM</a:t>
            </a:r>
          </a:p>
          <a:p>
            <a:pPr>
              <a:lnSpc>
                <a:spcPct val="150000"/>
              </a:lnSpc>
            </a:pPr>
            <a:r>
              <a:rPr lang="en-KR" sz="1200" dirty="0"/>
              <a:t>     according to the sexual activity group of the infecting individual.</a:t>
            </a:r>
          </a:p>
        </p:txBody>
      </p:sp>
      <p:sp>
        <p:nvSpPr>
          <p:cNvPr id="9" name="TextBox 8">
            <a:extLst>
              <a:ext uri="{FF2B5EF4-FFF2-40B4-BE49-F238E27FC236}">
                <a16:creationId xmlns:a16="http://schemas.microsoft.com/office/drawing/2014/main" id="{5762620C-89B5-8FE6-1531-16C528F70273}"/>
              </a:ext>
            </a:extLst>
          </p:cNvPr>
          <p:cNvSpPr txBox="1"/>
          <p:nvPr/>
        </p:nvSpPr>
        <p:spPr>
          <a:xfrm>
            <a:off x="1599514" y="3055747"/>
            <a:ext cx="1366784" cy="276999"/>
          </a:xfrm>
          <a:prstGeom prst="rect">
            <a:avLst/>
          </a:prstGeom>
          <a:noFill/>
        </p:spPr>
        <p:txBody>
          <a:bodyPr wrap="none" rtlCol="0">
            <a:spAutoFit/>
          </a:bodyPr>
          <a:lstStyle/>
          <a:p>
            <a:pPr algn="l" fontAlgn="base"/>
            <a:r>
              <a:rPr lang="en-US" sz="1200" dirty="0">
                <a:solidFill>
                  <a:srgbClr val="2A2A2A"/>
                </a:solidFill>
                <a:highlight>
                  <a:srgbClr val="FFFFFF"/>
                </a:highlight>
                <a:latin typeface="+mj-lt"/>
              </a:rPr>
              <a:t>Sensitivity Analysis</a:t>
            </a:r>
          </a:p>
        </p:txBody>
      </p:sp>
      <p:sp>
        <p:nvSpPr>
          <p:cNvPr id="10" name="TextBox 9">
            <a:extLst>
              <a:ext uri="{FF2B5EF4-FFF2-40B4-BE49-F238E27FC236}">
                <a16:creationId xmlns:a16="http://schemas.microsoft.com/office/drawing/2014/main" id="{4959E024-D2FD-757C-D1EF-0C9E2C916CCA}"/>
              </a:ext>
            </a:extLst>
          </p:cNvPr>
          <p:cNvSpPr txBox="1"/>
          <p:nvPr/>
        </p:nvSpPr>
        <p:spPr>
          <a:xfrm>
            <a:off x="1599514" y="5326746"/>
            <a:ext cx="1366784" cy="276999"/>
          </a:xfrm>
          <a:prstGeom prst="rect">
            <a:avLst/>
          </a:prstGeom>
          <a:noFill/>
        </p:spPr>
        <p:txBody>
          <a:bodyPr wrap="none" rtlCol="0">
            <a:spAutoFit/>
          </a:bodyPr>
          <a:lstStyle/>
          <a:p>
            <a:pPr algn="l" fontAlgn="base"/>
            <a:r>
              <a:rPr lang="en-US" sz="1200" dirty="0">
                <a:solidFill>
                  <a:srgbClr val="2A2A2A"/>
                </a:solidFill>
                <a:highlight>
                  <a:srgbClr val="FFFFFF"/>
                </a:highlight>
                <a:latin typeface="+mj-lt"/>
              </a:rPr>
              <a:t>Sensitivity Analysis</a:t>
            </a:r>
          </a:p>
        </p:txBody>
      </p:sp>
    </p:spTree>
    <p:extLst>
      <p:ext uri="{BB962C8B-B14F-4D97-AF65-F5344CB8AC3E}">
        <p14:creationId xmlns:p14="http://schemas.microsoft.com/office/powerpoint/2010/main" val="1065027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Prediction and Optimization</a:t>
            </a:r>
          </a:p>
        </p:txBody>
      </p:sp>
      <p:sp>
        <p:nvSpPr>
          <p:cNvPr id="2" name="TextBox 1">
            <a:extLst>
              <a:ext uri="{FF2B5EF4-FFF2-40B4-BE49-F238E27FC236}">
                <a16:creationId xmlns:a16="http://schemas.microsoft.com/office/drawing/2014/main" id="{245CC750-AEF8-EA02-8536-CAA3DB6F2005}"/>
              </a:ext>
            </a:extLst>
          </p:cNvPr>
          <p:cNvSpPr txBox="1"/>
          <p:nvPr/>
        </p:nvSpPr>
        <p:spPr>
          <a:xfrm>
            <a:off x="458574" y="2569126"/>
            <a:ext cx="2259208" cy="369332"/>
          </a:xfrm>
          <a:prstGeom prst="rect">
            <a:avLst/>
          </a:prstGeom>
          <a:noFill/>
        </p:spPr>
        <p:txBody>
          <a:bodyPr wrap="none" rtlCol="0">
            <a:spAutoFit/>
          </a:bodyPr>
          <a:lstStyle/>
          <a:p>
            <a:pPr algn="l" fontAlgn="base"/>
            <a:r>
              <a:rPr lang="en-US" dirty="0">
                <a:solidFill>
                  <a:srgbClr val="2A2A2A"/>
                </a:solidFill>
                <a:highlight>
                  <a:srgbClr val="FFFFFF"/>
                </a:highlight>
                <a:latin typeface="+mj-lt"/>
              </a:rPr>
              <a:t>Sensitivity Analysis (1)</a:t>
            </a:r>
          </a:p>
        </p:txBody>
      </p:sp>
      <p:sp>
        <p:nvSpPr>
          <p:cNvPr id="7" name="TextBox 6">
            <a:extLst>
              <a:ext uri="{FF2B5EF4-FFF2-40B4-BE49-F238E27FC236}">
                <a16:creationId xmlns:a16="http://schemas.microsoft.com/office/drawing/2014/main" id="{4C971296-2F50-27E3-3F08-AF1E3149F92A}"/>
              </a:ext>
            </a:extLst>
          </p:cNvPr>
          <p:cNvSpPr txBox="1"/>
          <p:nvPr/>
        </p:nvSpPr>
        <p:spPr>
          <a:xfrm>
            <a:off x="1100115" y="2838914"/>
            <a:ext cx="4703805" cy="338554"/>
          </a:xfrm>
          <a:prstGeom prst="rect">
            <a:avLst/>
          </a:prstGeom>
          <a:noFill/>
        </p:spPr>
        <p:txBody>
          <a:bodyPr wrap="square">
            <a:spAutoFit/>
          </a:bodyPr>
          <a:lstStyle/>
          <a:p>
            <a:r>
              <a:rPr lang="en-KR" sz="1600" b="1" dirty="0"/>
              <a:t>i) </a:t>
            </a:r>
            <a:r>
              <a:rPr lang="en-US" sz="1600" dirty="0">
                <a:solidFill>
                  <a:srgbClr val="000000"/>
                </a:solidFill>
                <a:effectLst/>
                <a:latin typeface="Times New Roman" panose="02020603050405020304" pitchFamily="18" charset="0"/>
              </a:rPr>
              <a:t> N = 200,000</a:t>
            </a:r>
            <a:endParaRPr lang="en-KR" sz="1600" b="1" dirty="0"/>
          </a:p>
        </p:txBody>
      </p:sp>
      <p:sp>
        <p:nvSpPr>
          <p:cNvPr id="9" name="TextBox 8">
            <a:extLst>
              <a:ext uri="{FF2B5EF4-FFF2-40B4-BE49-F238E27FC236}">
                <a16:creationId xmlns:a16="http://schemas.microsoft.com/office/drawing/2014/main" id="{F0858607-1469-9D66-03AB-29FD1BB0EF1A}"/>
              </a:ext>
            </a:extLst>
          </p:cNvPr>
          <p:cNvSpPr txBox="1"/>
          <p:nvPr/>
        </p:nvSpPr>
        <p:spPr>
          <a:xfrm>
            <a:off x="6668894" y="2838913"/>
            <a:ext cx="4703805" cy="338554"/>
          </a:xfrm>
          <a:prstGeom prst="rect">
            <a:avLst/>
          </a:prstGeom>
          <a:noFill/>
        </p:spPr>
        <p:txBody>
          <a:bodyPr wrap="square">
            <a:spAutoFit/>
          </a:bodyPr>
          <a:lstStyle/>
          <a:p>
            <a:r>
              <a:rPr lang="en-KR" sz="1600" b="1" dirty="0"/>
              <a:t>ii) </a:t>
            </a:r>
            <a:r>
              <a:rPr lang="en-US" sz="1600" dirty="0">
                <a:solidFill>
                  <a:srgbClr val="000000"/>
                </a:solidFill>
                <a:effectLst/>
                <a:latin typeface="Times New Roman" panose="02020603050405020304" pitchFamily="18" charset="0"/>
              </a:rPr>
              <a:t> N = 300,000</a:t>
            </a:r>
            <a:endParaRPr lang="en-KR" sz="1600" b="1" dirty="0">
              <a:solidFill>
                <a:srgbClr val="000000"/>
              </a:solidFill>
              <a:effectLst/>
              <a:latin typeface="Times New Roman" panose="02020603050405020304" pitchFamily="18" charset="0"/>
            </a:endParaRPr>
          </a:p>
        </p:txBody>
      </p:sp>
      <p:pic>
        <p:nvPicPr>
          <p:cNvPr id="10" name="Picture 9">
            <a:extLst>
              <a:ext uri="{FF2B5EF4-FFF2-40B4-BE49-F238E27FC236}">
                <a16:creationId xmlns:a16="http://schemas.microsoft.com/office/drawing/2014/main" id="{C3BDC222-DB0A-C319-702B-C8CF899CD37E}"/>
              </a:ext>
            </a:extLst>
          </p:cNvPr>
          <p:cNvPicPr>
            <a:picLocks noChangeAspect="1"/>
          </p:cNvPicPr>
          <p:nvPr/>
        </p:nvPicPr>
        <p:blipFill>
          <a:blip r:embed="rId4"/>
          <a:stretch>
            <a:fillRect/>
          </a:stretch>
        </p:blipFill>
        <p:spPr>
          <a:xfrm>
            <a:off x="6642121" y="3284446"/>
            <a:ext cx="4703805" cy="3177199"/>
          </a:xfrm>
          <a:prstGeom prst="rect">
            <a:avLst/>
          </a:prstGeom>
        </p:spPr>
      </p:pic>
      <p:pic>
        <p:nvPicPr>
          <p:cNvPr id="11" name="Picture 10">
            <a:extLst>
              <a:ext uri="{FF2B5EF4-FFF2-40B4-BE49-F238E27FC236}">
                <a16:creationId xmlns:a16="http://schemas.microsoft.com/office/drawing/2014/main" id="{8AA040F1-5EED-EFA9-4059-A1363470846C}"/>
              </a:ext>
            </a:extLst>
          </p:cNvPr>
          <p:cNvPicPr>
            <a:picLocks noChangeAspect="1"/>
          </p:cNvPicPr>
          <p:nvPr/>
        </p:nvPicPr>
        <p:blipFill>
          <a:blip r:embed="rId5"/>
          <a:stretch>
            <a:fillRect/>
          </a:stretch>
        </p:blipFill>
        <p:spPr>
          <a:xfrm>
            <a:off x="1100115" y="3269637"/>
            <a:ext cx="5006546" cy="2929540"/>
          </a:xfrm>
          <a:prstGeom prst="rect">
            <a:avLst/>
          </a:prstGeom>
        </p:spPr>
      </p:pic>
    </p:spTree>
    <p:extLst>
      <p:ext uri="{BB962C8B-B14F-4D97-AF65-F5344CB8AC3E}">
        <p14:creationId xmlns:p14="http://schemas.microsoft.com/office/powerpoint/2010/main" val="3802784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FE0F0F-6655-7B1E-0976-F0A8B315B004}"/>
              </a:ext>
            </a:extLst>
          </p:cNvPr>
          <p:cNvPicPr>
            <a:picLocks noChangeAspect="1"/>
          </p:cNvPicPr>
          <p:nvPr/>
        </p:nvPicPr>
        <p:blipFill>
          <a:blip r:embed="rId3"/>
          <a:stretch>
            <a:fillRect/>
          </a:stretch>
        </p:blipFill>
        <p:spPr>
          <a:xfrm>
            <a:off x="331573" y="261259"/>
            <a:ext cx="7772400" cy="1862335"/>
          </a:xfrm>
          <a:prstGeom prst="rect">
            <a:avLst/>
          </a:prstGeom>
        </p:spPr>
      </p:pic>
      <p:sp>
        <p:nvSpPr>
          <p:cNvPr id="3" name="TextBox 2">
            <a:extLst>
              <a:ext uri="{FF2B5EF4-FFF2-40B4-BE49-F238E27FC236}">
                <a16:creationId xmlns:a16="http://schemas.microsoft.com/office/drawing/2014/main" id="{714AF5A0-21E8-0AB8-27B6-6EFAE96D9A51}"/>
              </a:ext>
            </a:extLst>
          </p:cNvPr>
          <p:cNvSpPr txBox="1"/>
          <p:nvPr/>
        </p:nvSpPr>
        <p:spPr>
          <a:xfrm>
            <a:off x="458574" y="2199794"/>
            <a:ext cx="4850027" cy="369332"/>
          </a:xfrm>
          <a:prstGeom prst="rect">
            <a:avLst/>
          </a:prstGeom>
          <a:noFill/>
        </p:spPr>
        <p:txBody>
          <a:bodyPr wrap="square" rtlCol="0">
            <a:spAutoFit/>
          </a:bodyPr>
          <a:lstStyle/>
          <a:p>
            <a:r>
              <a:rPr lang="en-US" b="1" u="sng" dirty="0">
                <a:latin typeface="+mj-lt"/>
              </a:rPr>
              <a:t>Prediction and Optimization</a:t>
            </a:r>
          </a:p>
        </p:txBody>
      </p:sp>
      <p:sp>
        <p:nvSpPr>
          <p:cNvPr id="2" name="TextBox 1">
            <a:extLst>
              <a:ext uri="{FF2B5EF4-FFF2-40B4-BE49-F238E27FC236}">
                <a16:creationId xmlns:a16="http://schemas.microsoft.com/office/drawing/2014/main" id="{245CC750-AEF8-EA02-8536-CAA3DB6F2005}"/>
              </a:ext>
            </a:extLst>
          </p:cNvPr>
          <p:cNvSpPr txBox="1"/>
          <p:nvPr/>
        </p:nvSpPr>
        <p:spPr>
          <a:xfrm>
            <a:off x="458574" y="2569126"/>
            <a:ext cx="2259208" cy="369332"/>
          </a:xfrm>
          <a:prstGeom prst="rect">
            <a:avLst/>
          </a:prstGeom>
          <a:noFill/>
        </p:spPr>
        <p:txBody>
          <a:bodyPr wrap="none" rtlCol="0">
            <a:spAutoFit/>
          </a:bodyPr>
          <a:lstStyle/>
          <a:p>
            <a:pPr algn="l" fontAlgn="base"/>
            <a:r>
              <a:rPr lang="en-US" dirty="0">
                <a:solidFill>
                  <a:srgbClr val="2A2A2A"/>
                </a:solidFill>
                <a:highlight>
                  <a:srgbClr val="FFFFFF"/>
                </a:highlight>
                <a:latin typeface="+mj-lt"/>
              </a:rPr>
              <a:t>Sensitivity Analysis (2)</a:t>
            </a:r>
          </a:p>
        </p:txBody>
      </p:sp>
      <p:pic>
        <p:nvPicPr>
          <p:cNvPr id="8" name="Picture 7">
            <a:extLst>
              <a:ext uri="{FF2B5EF4-FFF2-40B4-BE49-F238E27FC236}">
                <a16:creationId xmlns:a16="http://schemas.microsoft.com/office/drawing/2014/main" id="{C6ED8860-5347-852D-3B5F-9AB0A774A207}"/>
              </a:ext>
            </a:extLst>
          </p:cNvPr>
          <p:cNvPicPr>
            <a:picLocks noChangeAspect="1"/>
          </p:cNvPicPr>
          <p:nvPr/>
        </p:nvPicPr>
        <p:blipFill>
          <a:blip r:embed="rId4"/>
          <a:stretch>
            <a:fillRect/>
          </a:stretch>
        </p:blipFill>
        <p:spPr>
          <a:xfrm>
            <a:off x="627235" y="2838914"/>
            <a:ext cx="5769810" cy="3920947"/>
          </a:xfrm>
          <a:prstGeom prst="rect">
            <a:avLst/>
          </a:prstGeom>
        </p:spPr>
      </p:pic>
      <p:sp>
        <p:nvSpPr>
          <p:cNvPr id="7" name="TextBox 6">
            <a:extLst>
              <a:ext uri="{FF2B5EF4-FFF2-40B4-BE49-F238E27FC236}">
                <a16:creationId xmlns:a16="http://schemas.microsoft.com/office/drawing/2014/main" id="{4C971296-2F50-27E3-3F08-AF1E3149F92A}"/>
              </a:ext>
            </a:extLst>
          </p:cNvPr>
          <p:cNvSpPr txBox="1"/>
          <p:nvPr/>
        </p:nvSpPr>
        <p:spPr>
          <a:xfrm>
            <a:off x="6397045" y="2938458"/>
            <a:ext cx="4703805" cy="830997"/>
          </a:xfrm>
          <a:prstGeom prst="rect">
            <a:avLst/>
          </a:prstGeom>
          <a:noFill/>
        </p:spPr>
        <p:txBody>
          <a:bodyPr wrap="square">
            <a:spAutoFit/>
          </a:bodyPr>
          <a:lstStyle/>
          <a:p>
            <a:r>
              <a:rPr lang="en-KR" sz="1600" b="1" dirty="0"/>
              <a:t>i) </a:t>
            </a:r>
            <a:r>
              <a:rPr lang="en-US" sz="1600" dirty="0">
                <a:solidFill>
                  <a:srgbClr val="000000"/>
                </a:solidFill>
                <a:effectLst/>
                <a:latin typeface="Times New Roman" panose="02020603050405020304" pitchFamily="18" charset="0"/>
              </a:rPr>
              <a:t> the percentage vaccinated in the past was the highest in the group with the highest level of sexual activity: </a:t>
            </a:r>
            <a:r>
              <a:rPr lang="en-US" sz="1600" b="1" dirty="0">
                <a:solidFill>
                  <a:srgbClr val="000000"/>
                </a:solidFill>
                <a:effectLst/>
                <a:latin typeface="Times New Roman" panose="02020603050405020304" pitchFamily="18" charset="0"/>
              </a:rPr>
              <a:t>23%, 25%, 30%, 40%</a:t>
            </a:r>
            <a:endParaRPr lang="en-KR" sz="1600" b="1" dirty="0"/>
          </a:p>
        </p:txBody>
      </p:sp>
      <p:sp>
        <p:nvSpPr>
          <p:cNvPr id="9" name="TextBox 8">
            <a:extLst>
              <a:ext uri="{FF2B5EF4-FFF2-40B4-BE49-F238E27FC236}">
                <a16:creationId xmlns:a16="http://schemas.microsoft.com/office/drawing/2014/main" id="{F0858607-1469-9D66-03AB-29FD1BB0EF1A}"/>
              </a:ext>
            </a:extLst>
          </p:cNvPr>
          <p:cNvSpPr txBox="1"/>
          <p:nvPr/>
        </p:nvSpPr>
        <p:spPr>
          <a:xfrm>
            <a:off x="6397045" y="4738426"/>
            <a:ext cx="4703805" cy="830997"/>
          </a:xfrm>
          <a:prstGeom prst="rect">
            <a:avLst/>
          </a:prstGeom>
          <a:noFill/>
        </p:spPr>
        <p:txBody>
          <a:bodyPr wrap="square">
            <a:spAutoFit/>
          </a:bodyPr>
          <a:lstStyle/>
          <a:p>
            <a:r>
              <a:rPr lang="en-KR" sz="1600" b="1" dirty="0"/>
              <a:t>ii) </a:t>
            </a:r>
            <a:r>
              <a:rPr lang="en-US" sz="1600" dirty="0">
                <a:solidFill>
                  <a:srgbClr val="000000"/>
                </a:solidFill>
                <a:effectLst/>
                <a:latin typeface="Times New Roman" panose="02020603050405020304" pitchFamily="18" charset="0"/>
              </a:rPr>
              <a:t> the percentage vaccinated in the past was the highest in the group with the highest level of sexual activity: </a:t>
            </a:r>
            <a:r>
              <a:rPr lang="en-KR" sz="1600" b="1" dirty="0">
                <a:solidFill>
                  <a:srgbClr val="000000"/>
                </a:solidFill>
                <a:effectLst/>
                <a:latin typeface="Times New Roman" panose="02020603050405020304" pitchFamily="18" charset="0"/>
              </a:rPr>
              <a:t>29%, 25%, 15%, 10% </a:t>
            </a:r>
          </a:p>
        </p:txBody>
      </p:sp>
    </p:spTree>
    <p:extLst>
      <p:ext uri="{BB962C8B-B14F-4D97-AF65-F5344CB8AC3E}">
        <p14:creationId xmlns:p14="http://schemas.microsoft.com/office/powerpoint/2010/main" val="4249975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242</TotalTime>
  <Words>589</Words>
  <Application>Microsoft Macintosh PowerPoint</Application>
  <PresentationFormat>Widescreen</PresentationFormat>
  <Paragraphs>108</Paragraphs>
  <Slides>15</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Arial</vt:lpstr>
      <vt:lpstr>Cambria Math</vt:lpstr>
      <vt:lpstr>Source Sans Pro</vt:lpstr>
      <vt:lpstr>Times New Roman</vt:lpstr>
      <vt:lpstr>Office Theme</vt:lpstr>
      <vt:lpstr>MPXV 논문 요약(1)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vt:lpstr>
      <vt:lpstr>PLAN</vt:lpstr>
      <vt:lpstr>PLAN</vt:lpstr>
      <vt:lpstr>PLAN</vt:lpstr>
      <vt:lpstr>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김솔</dc:creator>
  <cp:lastModifiedBy>김솔</cp:lastModifiedBy>
  <cp:revision>5</cp:revision>
  <dcterms:created xsi:type="dcterms:W3CDTF">2024-07-17T01:55:56Z</dcterms:created>
  <dcterms:modified xsi:type="dcterms:W3CDTF">2024-08-02T08:04:10Z</dcterms:modified>
</cp:coreProperties>
</file>

<file path=docProps/thumbnail.jpeg>
</file>